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79" r:id="rId5"/>
    <p:sldId id="304" r:id="rId6"/>
    <p:sldId id="386" r:id="rId7"/>
    <p:sldId id="383" r:id="rId8"/>
    <p:sldId id="408" r:id="rId9"/>
    <p:sldId id="382" r:id="rId10"/>
    <p:sldId id="384" r:id="rId11"/>
    <p:sldId id="385" r:id="rId12"/>
    <p:sldId id="410" r:id="rId13"/>
    <p:sldId id="411" r:id="rId14"/>
    <p:sldId id="414" r:id="rId15"/>
    <p:sldId id="412" r:id="rId16"/>
    <p:sldId id="387" r:id="rId17"/>
    <p:sldId id="409" r:id="rId18"/>
    <p:sldId id="404" r:id="rId19"/>
    <p:sldId id="406" r:id="rId20"/>
    <p:sldId id="407" r:id="rId21"/>
    <p:sldId id="416" r:id="rId22"/>
    <p:sldId id="417" r:id="rId23"/>
    <p:sldId id="403" r:id="rId24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201A686-DEBD-403F-9C1F-03BD9EF72B2E}">
          <p14:sldIdLst>
            <p14:sldId id="279"/>
            <p14:sldId id="304"/>
            <p14:sldId id="386"/>
            <p14:sldId id="383"/>
            <p14:sldId id="408"/>
            <p14:sldId id="382"/>
            <p14:sldId id="384"/>
            <p14:sldId id="385"/>
            <p14:sldId id="410"/>
            <p14:sldId id="411"/>
            <p14:sldId id="414"/>
            <p14:sldId id="412"/>
            <p14:sldId id="387"/>
            <p14:sldId id="409"/>
            <p14:sldId id="404"/>
            <p14:sldId id="406"/>
            <p14:sldId id="407"/>
            <p14:sldId id="416"/>
            <p14:sldId id="417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050"/>
    <a:srgbClr val="036EB6"/>
    <a:srgbClr val="00A23F"/>
    <a:srgbClr val="14723E"/>
    <a:srgbClr val="E6E6E6"/>
    <a:srgbClr val="0000FF"/>
    <a:srgbClr val="0066FF"/>
    <a:srgbClr val="468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3784" autoAdjust="0"/>
  </p:normalViewPr>
  <p:slideViewPr>
    <p:cSldViewPr>
      <p:cViewPr varScale="1">
        <p:scale>
          <a:sx n="62" d="100"/>
          <a:sy n="62" d="100"/>
        </p:scale>
        <p:origin x="141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130B6-6857-034D-BC27-496110C6EFC3}" type="datetimeFigureOut">
              <a:rPr kumimoji="1" lang="zh-TW" altLang="en-US" smtClean="0"/>
              <a:pPr/>
              <a:t>2021/7/10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8F825-D5DA-F54E-9BFE-B17E0F5F60A2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1803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068FA-E674-437E-AA86-67726BD77C9E}" type="datetimeFigureOut">
              <a:rPr lang="zh-TW" altLang="en-US" smtClean="0"/>
              <a:pPr/>
              <a:t>2021/7/10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724D3-D682-466A-8934-B2939ED937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238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24D3-D682-466A-8934-B2939ED9375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24D3-D682-466A-8934-B2939ED93754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86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24D3-D682-466A-8934-B2939ED9375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24D3-D682-466A-8934-B2939ED9375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37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24D3-D682-466A-8934-B2939ED9375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36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00" dirty="0">
                <a:effectLst/>
                <a:latin typeface="+mn-ea"/>
                <a:cs typeface="Times New Roman" panose="02020603050405020304" pitchFamily="18" charset="0"/>
              </a:rPr>
              <a:t>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24D3-D682-466A-8934-B2939ED9375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96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24D3-D682-466A-8934-B2939ED9375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29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24D3-D682-466A-8934-B2939ED9375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27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24D3-D682-466A-8934-B2939ED9375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60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24D3-D682-466A-8934-B2939ED93754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96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FAAF-0BF3-0D42-BA6A-F305195B7D82}" type="datetime1">
              <a:rPr lang="zh-TW" altLang="en-US" smtClean="0"/>
              <a:pPr/>
              <a:t>2021/7/10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323528" y="2492896"/>
            <a:ext cx="5112568" cy="1944216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TW" altLang="en-US" dirty="0"/>
              <a:t>按一下以編輯標題</a:t>
            </a:r>
            <a:br>
              <a:rPr lang="en-US" altLang="zh-TW" dirty="0"/>
            </a:br>
            <a:r>
              <a:rPr lang="zh-TW" altLang="en-US" dirty="0"/>
              <a:t>微軟正黑體 </a:t>
            </a:r>
            <a:r>
              <a:rPr lang="en-US" altLang="zh-TW" dirty="0"/>
              <a:t>(48</a:t>
            </a:r>
            <a:r>
              <a:rPr lang="zh-TW" altLang="en-US" dirty="0"/>
              <a:t>號字體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報告人 </a:t>
            </a:r>
            <a:r>
              <a:rPr lang="en-US" altLang="zh-TW" dirty="0"/>
              <a:t>(28</a:t>
            </a:r>
            <a:r>
              <a:rPr lang="zh-TW" altLang="en-US" dirty="0"/>
              <a:t>號字體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885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FAAF-0BF3-0D42-BA6A-F305195B7D82}" type="datetime1">
              <a:rPr lang="zh-TW" altLang="en-US" smtClean="0"/>
              <a:pPr/>
              <a:t>2021/7/10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748464" y="6520259"/>
            <a:ext cx="395536" cy="3651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B70D184-4968-4EF3-8080-ADEE59C511A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 hasCustomPrompt="1"/>
          </p:nvPr>
        </p:nvSpPr>
        <p:spPr>
          <a:xfrm>
            <a:off x="2411760" y="1700808"/>
            <a:ext cx="6275040" cy="41764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 b="1"/>
            </a:lvl1pPr>
          </a:lstStyle>
          <a:p>
            <a:r>
              <a:rPr lang="zh-TW" altLang="en-US" dirty="0"/>
              <a:t>按一下以編輯內容</a:t>
            </a:r>
            <a:br>
              <a:rPr lang="en-US" altLang="zh-TW" dirty="0"/>
            </a:br>
            <a:r>
              <a:rPr lang="zh-TW" altLang="en-US" dirty="0"/>
              <a:t>字體大小</a:t>
            </a:r>
            <a:r>
              <a:rPr lang="en-US" altLang="zh-TW" dirty="0"/>
              <a:t>-</a:t>
            </a:r>
            <a:r>
              <a:rPr lang="zh-TW" altLang="en-US" dirty="0"/>
              <a:t>統一使用</a:t>
            </a:r>
            <a:r>
              <a:rPr lang="en-US" altLang="zh-TW" dirty="0"/>
              <a:t>30</a:t>
            </a:r>
            <a:r>
              <a:rPr lang="zh-TW" altLang="en-US" dirty="0"/>
              <a:t>號字</a:t>
            </a:r>
          </a:p>
        </p:txBody>
      </p:sp>
    </p:spTree>
    <p:extLst>
      <p:ext uri="{BB962C8B-B14F-4D97-AF65-F5344CB8AC3E}">
        <p14:creationId xmlns:p14="http://schemas.microsoft.com/office/powerpoint/2010/main" val="8987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FAAF-0BF3-0D42-BA6A-F305195B7D82}" type="datetime1">
              <a:rPr lang="zh-TW" altLang="en-US" smtClean="0"/>
              <a:pPr/>
              <a:t>2021/7/10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748464" y="6520259"/>
            <a:ext cx="395536" cy="3651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B70D184-4968-4EF3-8080-ADEE59C511A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852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403648" y="2708920"/>
            <a:ext cx="7509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按一下以編輯標題 </a:t>
            </a:r>
            <a:r>
              <a:rPr lang="en-US" altLang="zh-TW" dirty="0"/>
              <a:t>(44</a:t>
            </a:r>
            <a:r>
              <a:rPr lang="zh-TW" altLang="en-US" dirty="0"/>
              <a:t>號字體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FAAF-0BF3-0D42-BA6A-F305195B7D82}" type="datetime1">
              <a:rPr lang="zh-TW" altLang="en-US" smtClean="0"/>
              <a:pPr/>
              <a:t>2021/7/10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748464" y="6520259"/>
            <a:ext cx="395536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B70D184-4968-4EF3-8080-ADEE59C511A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433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FAAF-0BF3-0D42-BA6A-F305195B7D82}" type="datetime1">
              <a:rPr lang="zh-TW" altLang="en-US" smtClean="0"/>
              <a:pPr/>
              <a:t>2021/7/10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748464" y="6520259"/>
            <a:ext cx="395536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B70D184-4968-4EF3-8080-ADEE59C511A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116632"/>
            <a:ext cx="7509520" cy="576064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zh-TW" altLang="en-US" dirty="0"/>
              <a:t>按一下以編輯標題 </a:t>
            </a:r>
            <a:r>
              <a:rPr lang="en-US" altLang="zh-TW" dirty="0"/>
              <a:t>(</a:t>
            </a:r>
            <a:r>
              <a:rPr lang="zh-TW" altLang="en-US" dirty="0"/>
              <a:t>前</a:t>
            </a:r>
            <a:r>
              <a:rPr lang="en-US" altLang="zh-TW" dirty="0"/>
              <a:t>28</a:t>
            </a:r>
            <a:r>
              <a:rPr lang="zh-TW" altLang="en-US" dirty="0"/>
              <a:t>號</a:t>
            </a:r>
            <a:r>
              <a:rPr lang="en-US" altLang="zh-TW" dirty="0"/>
              <a:t>-</a:t>
            </a:r>
            <a:r>
              <a:rPr lang="zh-TW" altLang="en-US" dirty="0"/>
              <a:t>後</a:t>
            </a:r>
            <a:r>
              <a:rPr lang="en-US" altLang="zh-TW" dirty="0"/>
              <a:t>24</a:t>
            </a:r>
            <a:r>
              <a:rPr lang="zh-TW" altLang="en-US" dirty="0"/>
              <a:t>號字體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980728"/>
            <a:ext cx="8281168" cy="51845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TW" altLang="en-US" dirty="0"/>
              <a:t>按一下以編輯文字</a:t>
            </a:r>
          </a:p>
        </p:txBody>
      </p:sp>
    </p:spTree>
    <p:extLst>
      <p:ext uri="{BB962C8B-B14F-4D97-AF65-F5344CB8AC3E}">
        <p14:creationId xmlns:p14="http://schemas.microsoft.com/office/powerpoint/2010/main" val="57890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FAAF-0BF3-0D42-BA6A-F305195B7D82}" type="datetime1">
              <a:rPr lang="zh-TW" altLang="en-US" smtClean="0"/>
              <a:pPr/>
              <a:t>2021/7/10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09520" cy="576064"/>
          </a:xfrm>
        </p:spPr>
        <p:txBody>
          <a:bodyPr>
            <a:noAutofit/>
          </a:bodyPr>
          <a:lstStyle>
            <a:lvl1pPr algn="l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3"/>
          </p:nvPr>
        </p:nvSpPr>
        <p:spPr>
          <a:xfrm>
            <a:off x="395288" y="980728"/>
            <a:ext cx="8281168" cy="51845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11B71-7BCE-43F1-AD13-016964AD8553}" type="datetime1">
              <a:rPr lang="zh-TW" altLang="en-US"/>
              <a:pPr>
                <a:defRPr/>
              </a:pPr>
              <a:t>2021/7/10</a:t>
            </a:fld>
            <a:endParaRPr lang="zh-TW" altLang="en-US"/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6"/>
          </p:nvPr>
        </p:nvSpPr>
        <p:spPr>
          <a:xfrm>
            <a:off x="8748713" y="6519863"/>
            <a:ext cx="395287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946A3C17-0BAD-4A6F-A8FC-C321EB1EC75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355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CFAAF-0BF3-0D42-BA6A-F305195B7D82}" type="datetime1">
              <a:rPr lang="zh-TW" altLang="en-US" smtClean="0"/>
              <a:pPr/>
              <a:t>2021/7/10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D184-4968-4EF3-8080-ADEE59C511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06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3" r:id="rId3"/>
    <p:sldLayoutId id="2147483664" r:id="rId4"/>
    <p:sldLayoutId id="2147483665" r:id="rId5"/>
    <p:sldLayoutId id="2147483666" r:id="rId6"/>
    <p:sldLayoutId id="214748367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*.1922.gov.tw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vpn.nhi.gov.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*.1922.gov.tw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-7962" y="2204864"/>
            <a:ext cx="8568952" cy="2365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400" dirty="0"/>
              <a:t>    藥局</a:t>
            </a:r>
            <a:r>
              <a:rPr lang="en-US" altLang="zh-TW" sz="4400" dirty="0"/>
              <a:t>/</a:t>
            </a:r>
            <a:r>
              <a:rPr lang="zh-TW" altLang="en-US" sz="4400" dirty="0"/>
              <a:t>衛生所</a:t>
            </a:r>
            <a:endParaRPr lang="en-US" altLang="zh-TW" sz="4400" dirty="0"/>
          </a:p>
          <a:p>
            <a:pPr algn="l">
              <a:defRPr/>
            </a:pPr>
            <a:r>
              <a:rPr lang="zh-TW" altLang="en-US" sz="4400" dirty="0"/>
              <a:t>疫苗預約系統操作手冊</a:t>
            </a:r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21384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01EF605-A7A8-4D71-94A2-3B1F638B9D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6A3C17-0BAD-4A6F-A8FC-C321EB1EC751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839C048-1825-4A2C-B230-D063E721B8B9}"/>
              </a:ext>
            </a:extLst>
          </p:cNvPr>
          <p:cNvSpPr txBox="1"/>
          <p:nvPr/>
        </p:nvSpPr>
        <p:spPr>
          <a:xfrm>
            <a:off x="683568" y="980728"/>
            <a:ext cx="78488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kern="100" dirty="0">
                <a:effectLst/>
                <a:latin typeface="+mn-ea"/>
                <a:cs typeface="Times New Roman" panose="02020603050405020304" pitchFamily="18" charset="0"/>
              </a:rPr>
              <a:t>Step2</a:t>
            </a:r>
            <a:r>
              <a:rPr lang="zh-TW" altLang="en-US" sz="1800" kern="100" dirty="0">
                <a:effectLst/>
                <a:latin typeface="+mn-ea"/>
                <a:cs typeface="Times New Roman" panose="02020603050405020304" pitchFamily="18" charset="0"/>
              </a:rPr>
              <a:t>  </a:t>
            </a:r>
            <a:r>
              <a:rPr lang="zh-TW" altLang="zh-TW" sz="1800" kern="100" dirty="0">
                <a:effectLst/>
                <a:latin typeface="+mn-ea"/>
                <a:cs typeface="Times New Roman" panose="02020603050405020304" pitchFamily="18" charset="0"/>
              </a:rPr>
              <a:t>開啟</a:t>
            </a:r>
            <a:r>
              <a:rPr lang="en-US" altLang="zh-TW" sz="1800" kern="100" dirty="0">
                <a:effectLst/>
                <a:latin typeface="+mn-ea"/>
                <a:cs typeface="Times New Roman" panose="02020603050405020304" pitchFamily="18" charset="0"/>
              </a:rPr>
              <a:t>IE</a:t>
            </a:r>
            <a:endParaRPr lang="zh-TW" altLang="zh-TW" sz="18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+mn-ea"/>
                <a:cs typeface="Times New Roman" panose="02020603050405020304" pitchFamily="18" charset="0"/>
              </a:rPr>
              <a:t>Step3</a:t>
            </a:r>
            <a:r>
              <a:rPr lang="zh-TW" altLang="en-US" sz="1800" kern="100" dirty="0">
                <a:effectLst/>
                <a:latin typeface="+mn-ea"/>
                <a:cs typeface="Times New Roman" panose="02020603050405020304" pitchFamily="18" charset="0"/>
              </a:rPr>
              <a:t>  </a:t>
            </a:r>
            <a:r>
              <a:rPr lang="zh-TW" altLang="zh-TW" sz="1800" kern="100" dirty="0">
                <a:effectLst/>
                <a:latin typeface="+mn-ea"/>
                <a:cs typeface="Times New Roman" panose="02020603050405020304" pitchFamily="18" charset="0"/>
              </a:rPr>
              <a:t>於</a:t>
            </a:r>
            <a:r>
              <a:rPr lang="en-US" altLang="zh-TW" sz="1800" kern="100" dirty="0">
                <a:effectLst/>
                <a:latin typeface="+mn-ea"/>
                <a:cs typeface="Times New Roman" panose="02020603050405020304" pitchFamily="18" charset="0"/>
              </a:rPr>
              <a:t>IE</a:t>
            </a:r>
            <a:r>
              <a:rPr lang="zh-TW" altLang="zh-TW" sz="1800" kern="100" dirty="0">
                <a:effectLst/>
                <a:latin typeface="+mn-ea"/>
                <a:cs typeface="Times New Roman" panose="02020603050405020304" pitchFamily="18" charset="0"/>
              </a:rPr>
              <a:t>設定</a:t>
            </a:r>
            <a:r>
              <a:rPr lang="zh-TW" altLang="en-US" sz="1800" kern="100" dirty="0">
                <a:effectLst/>
                <a:latin typeface="+mn-ea"/>
                <a:cs typeface="Times New Roman" panose="02020603050405020304" pitchFamily="18" charset="0"/>
              </a:rPr>
              <a:t>中加入</a:t>
            </a:r>
            <a:r>
              <a:rPr lang="zh-TW" altLang="zh-TW" sz="1800" kern="100" dirty="0">
                <a:effectLst/>
                <a:latin typeface="+mn-ea"/>
                <a:cs typeface="Times New Roman" panose="02020603050405020304" pitchFamily="18" charset="0"/>
              </a:rPr>
              <a:t>信任的網站</a:t>
            </a:r>
            <a:endParaRPr lang="en-US" altLang="zh-TW" sz="18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zh-TW" altLang="en-US" kern="100" dirty="0">
                <a:latin typeface="+mn-ea"/>
                <a:cs typeface="Times New Roman" panose="02020603050405020304" pitchFamily="18" charset="0"/>
              </a:rPr>
              <a:t>    </a:t>
            </a:r>
            <a:r>
              <a:rPr lang="en-US" altLang="zh-TW" sz="1800" kern="100" dirty="0">
                <a:effectLst/>
                <a:latin typeface="+mn-ea"/>
                <a:cs typeface="Times New Roman" panose="02020603050405020304" pitchFamily="18" charset="0"/>
              </a:rPr>
              <a:t>1.</a:t>
            </a:r>
            <a:r>
              <a:rPr lang="zh-TW" altLang="zh-TW" sz="1800" kern="100" dirty="0">
                <a:effectLst/>
                <a:latin typeface="+mn-ea"/>
                <a:cs typeface="Times New Roman" panose="02020603050405020304" pitchFamily="18" charset="0"/>
              </a:rPr>
              <a:t>於網頁最上面空白處點滑鼠右鍵，在選單中將「功能表列」打勾。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046DE26-1E06-4CB5-AF7F-008A5468C80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1"/>
          <a:stretch/>
        </p:blipFill>
        <p:spPr bwMode="auto">
          <a:xfrm>
            <a:off x="693131" y="2250408"/>
            <a:ext cx="7344816" cy="4032448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D23FAF4A-BBA3-4984-8C46-9671B0F3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509520" cy="576064"/>
          </a:xfrm>
        </p:spPr>
        <p:txBody>
          <a:bodyPr/>
          <a:lstStyle/>
          <a:p>
            <a:r>
              <a:rPr lang="zh-TW" altLang="en-US" sz="4000" dirty="0">
                <a:effectLst/>
              </a:rPr>
              <a:t>一、登入系統</a:t>
            </a:r>
            <a:r>
              <a:rPr lang="en-US" altLang="zh-TW" sz="4000" dirty="0">
                <a:effectLst/>
              </a:rPr>
              <a:t>_</a:t>
            </a:r>
            <a:r>
              <a:rPr lang="zh-TW" altLang="en-US" dirty="0">
                <a:effectLst/>
              </a:rPr>
              <a:t>讀卡前設定</a:t>
            </a:r>
          </a:p>
        </p:txBody>
      </p:sp>
    </p:spTree>
    <p:extLst>
      <p:ext uri="{BB962C8B-B14F-4D97-AF65-F5344CB8AC3E}">
        <p14:creationId xmlns:p14="http://schemas.microsoft.com/office/powerpoint/2010/main" val="405932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CA330B-0D2E-4EB9-B3CE-CCD21B3291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6A3C17-0BAD-4A6F-A8FC-C321EB1EC751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3726F2E-B614-4C63-8B91-A06EEB5209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3988"/>
            <a:ext cx="4608512" cy="395495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CFA06E4-31DC-4B47-9C8E-4F12F05BBB78}"/>
              </a:ext>
            </a:extLst>
          </p:cNvPr>
          <p:cNvSpPr txBox="1"/>
          <p:nvPr/>
        </p:nvSpPr>
        <p:spPr>
          <a:xfrm>
            <a:off x="611560" y="951677"/>
            <a:ext cx="7509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kern="100" dirty="0">
                <a:effectLst/>
                <a:latin typeface="+mn-ea"/>
                <a:cs typeface="Times New Roman" panose="02020603050405020304" pitchFamily="18" charset="0"/>
              </a:rPr>
              <a:t>2.</a:t>
            </a:r>
            <a:r>
              <a:rPr lang="zh-TW" altLang="zh-TW" sz="1800" kern="100" dirty="0">
                <a:effectLst/>
                <a:latin typeface="+mn-ea"/>
                <a:cs typeface="Times New Roman" panose="02020603050405020304" pitchFamily="18" charset="0"/>
              </a:rPr>
              <a:t>顯示功能表列後，點選「工具」選項，於選單中點選「網際網路選項」</a:t>
            </a:r>
            <a:endParaRPr lang="en-US" altLang="zh-TW" sz="18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zh-TW" altLang="zh-TW" sz="1800" kern="100" dirty="0">
                <a:effectLst/>
                <a:latin typeface="+mn-ea"/>
                <a:cs typeface="Times New Roman" panose="02020603050405020304" pitchFamily="18" charset="0"/>
              </a:rPr>
              <a:t>或是直接點選右上角的齒輪，於選單中點選「網際網路選項」</a:t>
            </a:r>
          </a:p>
          <a:p>
            <a:endParaRPr lang="zh-TW" altLang="zh-TW" sz="18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6C691219-EE11-4323-8679-1F16DDA0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509520" cy="576064"/>
          </a:xfrm>
        </p:spPr>
        <p:txBody>
          <a:bodyPr/>
          <a:lstStyle/>
          <a:p>
            <a:r>
              <a:rPr lang="zh-TW" altLang="en-US" sz="4000" dirty="0">
                <a:effectLst/>
              </a:rPr>
              <a:t>一、登入系統</a:t>
            </a:r>
            <a:r>
              <a:rPr lang="en-US" altLang="zh-TW" sz="4000" dirty="0">
                <a:effectLst/>
              </a:rPr>
              <a:t>_</a:t>
            </a:r>
            <a:r>
              <a:rPr lang="zh-TW" altLang="en-US" dirty="0">
                <a:effectLst/>
              </a:rPr>
              <a:t>讀卡前設定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D6ACAF3-A398-4A77-AF52-4510B41C100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8"/>
          <a:stretch/>
        </p:blipFill>
        <p:spPr bwMode="auto">
          <a:xfrm>
            <a:off x="4593404" y="2276873"/>
            <a:ext cx="4299076" cy="4242990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188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2BC7DE-DF67-4BC2-AACA-C397010F60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6A3C17-0BAD-4A6F-A8FC-C321EB1EC751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F7481FE-3B0D-4E6B-9F0D-BA63638E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509520" cy="576064"/>
          </a:xfrm>
        </p:spPr>
        <p:txBody>
          <a:bodyPr/>
          <a:lstStyle/>
          <a:p>
            <a:r>
              <a:rPr lang="zh-TW" altLang="en-US" sz="4000" dirty="0">
                <a:effectLst/>
              </a:rPr>
              <a:t>一、登入系統</a:t>
            </a:r>
            <a:r>
              <a:rPr lang="en-US" altLang="zh-TW" sz="4000" dirty="0">
                <a:effectLst/>
              </a:rPr>
              <a:t>_</a:t>
            </a:r>
            <a:r>
              <a:rPr lang="zh-TW" altLang="en-US" dirty="0">
                <a:effectLst/>
              </a:rPr>
              <a:t>讀卡前設定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B3CE764-578B-48FE-BE3E-4C4E26865688}"/>
              </a:ext>
            </a:extLst>
          </p:cNvPr>
          <p:cNvSpPr txBox="1"/>
          <p:nvPr/>
        </p:nvSpPr>
        <p:spPr>
          <a:xfrm>
            <a:off x="395536" y="98072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kern="100" dirty="0">
                <a:effectLst/>
                <a:latin typeface="+mn-ea"/>
                <a:cs typeface="Times New Roman" panose="02020603050405020304" pitchFamily="18" charset="0"/>
              </a:rPr>
              <a:t>3.</a:t>
            </a:r>
            <a:r>
              <a:rPr lang="zh-TW" altLang="zh-TW" sz="1800" kern="100" dirty="0">
                <a:effectLst/>
                <a:latin typeface="+mn-ea"/>
                <a:cs typeface="Times New Roman" panose="02020603050405020304" pitchFamily="18" charset="0"/>
              </a:rPr>
              <a:t>點選「安全性」的選項，點選綠色勾勾「信任的網站」，再點選「網站」按鈕，輸入網址：</a:t>
            </a:r>
            <a:r>
              <a:rPr lang="en-US" altLang="zh-TW" sz="1800" u="sng" kern="100" dirty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  <a:hlinkClick r:id="rId2"/>
              </a:rPr>
              <a:t>https://*.1922.gov.tw</a:t>
            </a:r>
            <a:r>
              <a:rPr lang="zh-TW" altLang="zh-TW" sz="1800" kern="100" dirty="0">
                <a:effectLst/>
                <a:latin typeface="+mn-ea"/>
                <a:cs typeface="Times New Roman" panose="02020603050405020304" pitchFamily="18" charset="0"/>
              </a:rPr>
              <a:t>，點新「新增」點選關閉即設定完成。</a:t>
            </a:r>
            <a:endParaRPr lang="en-US" altLang="zh-TW" sz="18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zh-TW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※設定完成請關閉</a:t>
            </a:r>
            <a:r>
              <a:rPr lang="en-US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IE</a:t>
            </a:r>
            <a:r>
              <a:rPr lang="zh-TW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重新開啟</a:t>
            </a:r>
            <a:r>
              <a:rPr lang="en-US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IE</a:t>
            </a:r>
            <a:r>
              <a:rPr lang="zh-TW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設定才會生效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zh-TW" sz="18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endParaRPr lang="zh-TW" altLang="en-US" dirty="0">
              <a:latin typeface="+mn-ea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3A7AC95-DE5B-4C16-A977-47C20FD1A73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/>
          <a:stretch/>
        </p:blipFill>
        <p:spPr bwMode="auto">
          <a:xfrm>
            <a:off x="971600" y="2071817"/>
            <a:ext cx="6984776" cy="4448046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793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089522-70D7-407C-8831-B458ED750B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6A3C17-0BAD-4A6F-A8FC-C321EB1EC751}" type="slidenum">
              <a:rPr lang="zh-TW" altLang="en-US" smtClean="0"/>
              <a:pPr>
                <a:defRPr/>
              </a:pPr>
              <a:t>13</a:t>
            </a:fld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A98A07D-8E52-4B06-954B-1653EE5A3A53}"/>
              </a:ext>
            </a:extLst>
          </p:cNvPr>
          <p:cNvSpPr txBox="1"/>
          <p:nvPr/>
        </p:nvSpPr>
        <p:spPr>
          <a:xfrm>
            <a:off x="1547664" y="1396514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/>
              <a:t>登錄預約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15BFC5F-21BA-4635-9FD3-5494600501FD}"/>
              </a:ext>
            </a:extLst>
          </p:cNvPr>
          <p:cNvSpPr txBox="1"/>
          <p:nvPr/>
        </p:nvSpPr>
        <p:spPr>
          <a:xfrm>
            <a:off x="1639296" y="3577412"/>
            <a:ext cx="6225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各地方衛生所或藥局可使用此功能協助民眾登錄預約接種疫苗，。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CC28116-4D14-451F-B7C5-6CC3AF217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4135" y="2212686"/>
            <a:ext cx="1344893" cy="1317995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3517545B-8BCB-469D-ADD3-6DB1EA2C3324}"/>
              </a:ext>
            </a:extLst>
          </p:cNvPr>
          <p:cNvSpPr/>
          <p:nvPr/>
        </p:nvSpPr>
        <p:spPr>
          <a:xfrm>
            <a:off x="4860032" y="4901966"/>
            <a:ext cx="3384376" cy="1277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3D025C7-AA45-40AD-911F-8B22714B4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5" b="89493" l="5159" r="94841">
                        <a14:foregroundMark x1="68651" y1="9058" x2="68651" y2="9058"/>
                        <a14:foregroundMark x1="69841" y1="5797" x2="69841" y2="5797"/>
                        <a14:foregroundMark x1="55159" y1="6884" x2="55159" y2="6884"/>
                        <a14:foregroundMark x1="12302" y1="41667" x2="12302" y2="41667"/>
                        <a14:foregroundMark x1="5159" y1="42391" x2="5159" y2="42391"/>
                        <a14:foregroundMark x1="65873" y1="63406" x2="65873" y2="63406"/>
                        <a14:foregroundMark x1="94841" y1="41667" x2="94841" y2="41667"/>
                        <a14:foregroundMark x1="62698" y1="30797" x2="62698" y2="307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7894" y="4679648"/>
            <a:ext cx="1266154" cy="138674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456C1A0-73A4-4F35-9071-F07284A6CF8B}"/>
              </a:ext>
            </a:extLst>
          </p:cNvPr>
          <p:cNvSpPr txBox="1"/>
          <p:nvPr/>
        </p:nvSpPr>
        <p:spPr>
          <a:xfrm>
            <a:off x="5018056" y="5078881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系統操作諮詢</a:t>
            </a:r>
            <a:endParaRPr lang="en-US" altLang="zh-TW" dirty="0"/>
          </a:p>
          <a:p>
            <a:r>
              <a:rPr lang="zh-TW" altLang="en-US" dirty="0"/>
              <a:t>服務電話：</a:t>
            </a:r>
            <a:r>
              <a:rPr lang="en-US" altLang="zh-TW" dirty="0"/>
              <a:t>02-7735-2992</a:t>
            </a:r>
          </a:p>
          <a:p>
            <a:r>
              <a:rPr lang="zh-TW" altLang="en-US" dirty="0"/>
              <a:t>服務時間：</a:t>
            </a:r>
            <a:r>
              <a:rPr lang="en-US" altLang="zh-TW" dirty="0"/>
              <a:t>09:00-18:00</a:t>
            </a:r>
            <a:r>
              <a:rPr lang="zh-TW" altLang="en-US" dirty="0"/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70525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F0A314-22D9-4EE0-B7CD-ED4EF74452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6A3C17-0BAD-4A6F-A8FC-C321EB1EC751}" type="slidenum">
              <a:rPr lang="zh-TW" altLang="en-US" smtClean="0"/>
              <a:pPr>
                <a:defRPr/>
              </a:pPr>
              <a:t>14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8D048C8-1AF3-48EE-9FDD-5D54464F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509520" cy="576064"/>
          </a:xfrm>
        </p:spPr>
        <p:txBody>
          <a:bodyPr/>
          <a:lstStyle/>
          <a:p>
            <a:r>
              <a:rPr lang="zh-TW" altLang="en-US" sz="4000" dirty="0">
                <a:effectLst/>
              </a:rPr>
              <a:t>二、登錄預約</a:t>
            </a:r>
            <a:endParaRPr lang="zh-TW" altLang="en-US" dirty="0">
              <a:effectLst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6E97371-5883-4729-9BE8-393D4FEC5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1"/>
            <a:ext cx="8425185" cy="489106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931143F-CBFD-4CC8-B5CA-6BAD9995F523}"/>
              </a:ext>
            </a:extLst>
          </p:cNvPr>
          <p:cNvSpPr txBox="1"/>
          <p:nvPr/>
        </p:nvSpPr>
        <p:spPr>
          <a:xfrm>
            <a:off x="3347864" y="2606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_</a:t>
            </a:r>
            <a:r>
              <a:rPr lang="zh-TW" altLang="en-US" dirty="0"/>
              <a:t>不符本期可施打資格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D37B066-339B-4A3E-A607-8B3F9BA01BA4}"/>
              </a:ext>
            </a:extLst>
          </p:cNvPr>
          <p:cNvSpPr txBox="1"/>
          <p:nvPr/>
        </p:nvSpPr>
        <p:spPr>
          <a:xfrm>
            <a:off x="323528" y="90872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若持民眾健保卡，讀卡時出現提示訊息：</a:t>
            </a:r>
            <a:r>
              <a:rPr lang="zh-TW" altLang="en-US" dirty="0">
                <a:solidFill>
                  <a:srgbClr val="FF0000"/>
                </a:solidFill>
              </a:rPr>
              <a:t>不符合本期可施打資格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表示此民眾未完成意願登記也不符合本次施打之類別對象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zh-TW" altLang="en-US" dirty="0"/>
              <a:t>無法預約接種。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708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D4C6CF73-1562-4D11-9FDE-F30DD7A93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09" y="2418039"/>
            <a:ext cx="8424865" cy="436710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123B8AE-6095-47F4-AED5-8BA8738CC8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6A3C17-0BAD-4A6F-A8FC-C321EB1EC751}" type="slidenum">
              <a:rPr lang="zh-TW" altLang="en-US" smtClean="0"/>
              <a:pPr>
                <a:defRPr/>
              </a:pPr>
              <a:t>15</a:t>
            </a:fld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8913CCD-6536-4022-A0B2-05D3ABFD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509520" cy="576064"/>
          </a:xfrm>
        </p:spPr>
        <p:txBody>
          <a:bodyPr/>
          <a:lstStyle/>
          <a:p>
            <a:r>
              <a:rPr lang="zh-TW" altLang="en-US" sz="4000" dirty="0">
                <a:effectLst/>
              </a:rPr>
              <a:t>二、登錄預約</a:t>
            </a:r>
            <a:endParaRPr lang="zh-TW" altLang="en-US" dirty="0">
              <a:effectLst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8EA338D5-D2E1-410F-975B-A93FBFCB3830}"/>
              </a:ext>
            </a:extLst>
          </p:cNvPr>
          <p:cNvSpPr/>
          <p:nvPr/>
        </p:nvSpPr>
        <p:spPr>
          <a:xfrm>
            <a:off x="6156176" y="3356992"/>
            <a:ext cx="93610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415D7D3-32F5-4B6C-9CCB-16B9DDB6CAB3}"/>
              </a:ext>
            </a:extLst>
          </p:cNvPr>
          <p:cNvSpPr txBox="1"/>
          <p:nvPr/>
        </p:nvSpPr>
        <p:spPr>
          <a:xfrm>
            <a:off x="323528" y="949447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請持民眾健保卡，讀卡後輸入相關預約資訊，點選「確認送出」完成預約登錄</a:t>
            </a:r>
            <a:endParaRPr lang="en-US" altLang="zh-TW" dirty="0"/>
          </a:p>
          <a:p>
            <a:r>
              <a:rPr lang="zh-TW" altLang="en-US" dirty="0"/>
              <a:t>步驟</a:t>
            </a:r>
            <a:r>
              <a:rPr lang="en-US" altLang="zh-TW" dirty="0"/>
              <a:t>1.</a:t>
            </a:r>
            <a:r>
              <a:rPr lang="zh-TW" altLang="en-US" dirty="0"/>
              <a:t>讀取民眾的健保卡</a:t>
            </a:r>
            <a:endParaRPr lang="en-US" altLang="zh-TW" dirty="0"/>
          </a:p>
          <a:p>
            <a:r>
              <a:rPr lang="zh-TW" altLang="en-US" dirty="0"/>
              <a:t>步驟</a:t>
            </a:r>
            <a:r>
              <a:rPr lang="en-US" altLang="zh-TW" dirty="0"/>
              <a:t>2.</a:t>
            </a:r>
            <a:r>
              <a:rPr lang="zh-TW" altLang="en-US" dirty="0"/>
              <a:t>輸入欄位資料，選取施打地點及日期時段</a:t>
            </a:r>
            <a:endParaRPr lang="en-US" altLang="zh-TW" dirty="0"/>
          </a:p>
          <a:p>
            <a:r>
              <a:rPr lang="zh-TW" altLang="en-US" dirty="0"/>
              <a:t>步驟</a:t>
            </a:r>
            <a:r>
              <a:rPr lang="en-US" altLang="zh-TW" dirty="0"/>
              <a:t>3.</a:t>
            </a:r>
            <a:r>
              <a:rPr lang="zh-TW" altLang="en-US" dirty="0"/>
              <a:t>點選確認送出，完成預約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8B39920F-96B3-4AF5-B233-31E0E21D0D06}"/>
              </a:ext>
            </a:extLst>
          </p:cNvPr>
          <p:cNvSpPr/>
          <p:nvPr/>
        </p:nvSpPr>
        <p:spPr>
          <a:xfrm>
            <a:off x="4405952" y="6440557"/>
            <a:ext cx="720080" cy="3923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B5B4988-4ECA-411A-ADA4-EC9CE23E369B}"/>
              </a:ext>
            </a:extLst>
          </p:cNvPr>
          <p:cNvSpPr/>
          <p:nvPr/>
        </p:nvSpPr>
        <p:spPr>
          <a:xfrm>
            <a:off x="7116295" y="3356992"/>
            <a:ext cx="2814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左大括弧 11">
            <a:extLst>
              <a:ext uri="{FF2B5EF4-FFF2-40B4-BE49-F238E27FC236}">
                <a16:creationId xmlns:a16="http://schemas.microsoft.com/office/drawing/2014/main" id="{4178F1EA-941A-467C-9BD9-E6D9D97CF750}"/>
              </a:ext>
            </a:extLst>
          </p:cNvPr>
          <p:cNvSpPr/>
          <p:nvPr/>
        </p:nvSpPr>
        <p:spPr>
          <a:xfrm>
            <a:off x="2339752" y="3284984"/>
            <a:ext cx="360040" cy="2376264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C93B1E7-6D92-4E3D-970A-079A4056232A}"/>
              </a:ext>
            </a:extLst>
          </p:cNvPr>
          <p:cNvSpPr/>
          <p:nvPr/>
        </p:nvSpPr>
        <p:spPr>
          <a:xfrm>
            <a:off x="5508104" y="6117650"/>
            <a:ext cx="2814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E4317CC-ACA0-4F8D-9C38-FF5E882F66C4}"/>
              </a:ext>
            </a:extLst>
          </p:cNvPr>
          <p:cNvSpPr/>
          <p:nvPr/>
        </p:nvSpPr>
        <p:spPr>
          <a:xfrm>
            <a:off x="2028879" y="3805119"/>
            <a:ext cx="2814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705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F0236B2-2DCF-459A-A163-D9CB24F4A7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6A3C17-0BAD-4A6F-A8FC-C321EB1EC751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50B20AF-18C2-4809-B772-A157C3DBA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5" y="1750268"/>
            <a:ext cx="8316416" cy="4952157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F7F8D554-0DC3-4096-B346-572486C80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509520" cy="576064"/>
          </a:xfrm>
        </p:spPr>
        <p:txBody>
          <a:bodyPr/>
          <a:lstStyle/>
          <a:p>
            <a:r>
              <a:rPr lang="zh-TW" altLang="en-US" sz="4000" dirty="0">
                <a:effectLst/>
              </a:rPr>
              <a:t>二、登錄預約</a:t>
            </a:r>
            <a:endParaRPr lang="zh-TW" altLang="en-US" dirty="0">
              <a:effectLst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C048896-B414-495B-9B56-4409580135F8}"/>
              </a:ext>
            </a:extLst>
          </p:cNvPr>
          <p:cNvSpPr txBox="1"/>
          <p:nvPr/>
        </p:nvSpPr>
        <p:spPr>
          <a:xfrm>
            <a:off x="382347" y="96500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完成預約登錄後，可「列印」預約登錄結果，交付民眾確認保存；</a:t>
            </a:r>
            <a:endParaRPr lang="en-US" altLang="zh-TW" dirty="0"/>
          </a:p>
          <a:p>
            <a:r>
              <a:rPr lang="zh-TW" altLang="en-US" dirty="0"/>
              <a:t>也可「回預約疫苗網頁」，協助其他民眾預約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D362DBD-0F97-47F1-9675-BB40579DC97D}"/>
              </a:ext>
            </a:extLst>
          </p:cNvPr>
          <p:cNvSpPr/>
          <p:nvPr/>
        </p:nvSpPr>
        <p:spPr>
          <a:xfrm>
            <a:off x="4499992" y="5733256"/>
            <a:ext cx="1296144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77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47EA93E-F064-43C5-B32B-D6E54B5608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6A3C17-0BAD-4A6F-A8FC-C321EB1EC751}" type="slidenum">
              <a:rPr lang="zh-TW" altLang="en-US" smtClean="0"/>
              <a:pPr>
                <a:defRPr/>
              </a:pPr>
              <a:t>17</a:t>
            </a:fld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F16E0DB-58EE-4DC6-AD99-D390314F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509520" cy="576064"/>
          </a:xfrm>
        </p:spPr>
        <p:txBody>
          <a:bodyPr/>
          <a:lstStyle/>
          <a:p>
            <a:r>
              <a:rPr lang="zh-TW" altLang="en-US" sz="4000" dirty="0">
                <a:effectLst/>
              </a:rPr>
              <a:t>二、登錄預約</a:t>
            </a:r>
            <a:endParaRPr lang="zh-TW" altLang="en-US" dirty="0">
              <a:effectLst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F030F8C-EB57-41F0-83DC-78A6F1A5A0AE}"/>
              </a:ext>
            </a:extLst>
          </p:cNvPr>
          <p:cNvSpPr txBox="1"/>
          <p:nvPr/>
        </p:nvSpPr>
        <p:spPr>
          <a:xfrm>
            <a:off x="467543" y="980728"/>
            <a:ext cx="828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可將此登錄結果列印後交民眾妥善保存，並依據日期時間地點準時接種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E380B6A-109A-473E-A50D-950C08D7F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20" y="1730499"/>
            <a:ext cx="8119814" cy="414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7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582C56-F250-489E-9B2B-C75361B583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6A3C17-0BAD-4A6F-A8FC-C321EB1EC751}" type="slidenum">
              <a:rPr lang="zh-TW" altLang="en-US" smtClean="0"/>
              <a:pPr>
                <a:defRPr/>
              </a:pPr>
              <a:t>18</a:t>
            </a:fld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1379CC1-A8C2-416D-81FC-C2FD28F5301D}"/>
              </a:ext>
            </a:extLst>
          </p:cNvPr>
          <p:cNvSpPr txBox="1"/>
          <p:nvPr/>
        </p:nvSpPr>
        <p:spPr>
          <a:xfrm>
            <a:off x="2267744" y="1260936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/>
              <a:t>取消預約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A17D470-BBC5-4591-9785-BA44B60C367D}"/>
              </a:ext>
            </a:extLst>
          </p:cNvPr>
          <p:cNvSpPr txBox="1"/>
          <p:nvPr/>
        </p:nvSpPr>
        <p:spPr>
          <a:xfrm>
            <a:off x="1313260" y="2924944"/>
            <a:ext cx="7633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zh-TW" altLang="en-US" sz="2400" dirty="0"/>
              <a:t>各地方衛生所或藥局可使用此功能協助民眾取消預約接種登記。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3D3C5C3-B37F-4926-948F-CCBF4D2F7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8000" y1="45578" x2="68000" y2="455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11224" y="1722820"/>
            <a:ext cx="1344893" cy="131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1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F0A314-22D9-4EE0-B7CD-ED4EF74452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6A3C17-0BAD-4A6F-A8FC-C321EB1EC751}" type="slidenum">
              <a:rPr lang="zh-TW" altLang="en-US" smtClean="0"/>
              <a:pPr>
                <a:defRPr/>
              </a:pPr>
              <a:t>19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8D048C8-1AF3-48EE-9FDD-5D54464F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509520" cy="576064"/>
          </a:xfrm>
        </p:spPr>
        <p:txBody>
          <a:bodyPr/>
          <a:lstStyle/>
          <a:p>
            <a:r>
              <a:rPr lang="zh-TW" altLang="en-US" sz="4000" dirty="0">
                <a:effectLst/>
              </a:rPr>
              <a:t>三、取消預約</a:t>
            </a:r>
            <a:endParaRPr lang="zh-TW" altLang="en-US" dirty="0">
              <a:effectLst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D37B066-339B-4A3E-A607-8B3F9BA01BA4}"/>
              </a:ext>
            </a:extLst>
          </p:cNvPr>
          <p:cNvSpPr txBox="1"/>
          <p:nvPr/>
        </p:nvSpPr>
        <p:spPr>
          <a:xfrm>
            <a:off x="323527" y="908720"/>
            <a:ext cx="8425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若民眾於開放預約接種登記期間，需修改手機、施打地點或日期</a:t>
            </a:r>
            <a:r>
              <a:rPr lang="en-US" altLang="zh-TW" dirty="0"/>
              <a:t>/</a:t>
            </a:r>
            <a:r>
              <a:rPr lang="zh-TW" altLang="en-US" dirty="0"/>
              <a:t>時段，請持民眾健保卡，讀卡後顯示前次預約登錄結果，點選「取消預約」 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65513"/>
            <a:ext cx="7676190" cy="46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9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D184-4968-4EF3-8080-ADEE59C511A8}" type="slidenum">
              <a:rPr lang="zh-TW" altLang="en-US" smtClean="0">
                <a:solidFill>
                  <a:schemeClr val="tx1"/>
                </a:solidFill>
              </a:rPr>
              <a:pPr/>
              <a:t>2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文字版面配置區 4"/>
          <p:cNvSpPr txBox="1">
            <a:spLocks/>
          </p:cNvSpPr>
          <p:nvPr/>
        </p:nvSpPr>
        <p:spPr>
          <a:xfrm>
            <a:off x="3275856" y="1556792"/>
            <a:ext cx="5040560" cy="3573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一、登入系統</a:t>
            </a:r>
            <a:endParaRPr lang="en-US" altLang="zh-TW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二、登錄預約</a:t>
            </a:r>
            <a:endParaRPr lang="en-US" altLang="zh-TW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三、取消預約</a:t>
            </a:r>
            <a:endParaRPr lang="en-US" altLang="zh-TW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47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D184-4968-4EF3-8080-ADEE59C511A8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98" y="0"/>
            <a:ext cx="9154598" cy="68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6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582C56-F250-489E-9B2B-C75361B583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6A3C17-0BAD-4A6F-A8FC-C321EB1EC751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1379CC1-A8C2-416D-81FC-C2FD28F5301D}"/>
              </a:ext>
            </a:extLst>
          </p:cNvPr>
          <p:cNvSpPr txBox="1"/>
          <p:nvPr/>
        </p:nvSpPr>
        <p:spPr>
          <a:xfrm>
            <a:off x="2267744" y="1260936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/>
              <a:t>登入系統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A17D470-BBC5-4591-9785-BA44B60C367D}"/>
              </a:ext>
            </a:extLst>
          </p:cNvPr>
          <p:cNvSpPr txBox="1"/>
          <p:nvPr/>
        </p:nvSpPr>
        <p:spPr>
          <a:xfrm>
            <a:off x="1313260" y="2924944"/>
            <a:ext cx="7633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zh-TW" altLang="zh-TW" sz="2400" dirty="0"/>
              <a:t>提供特定醫事機構使用健保資訊服務網</a:t>
            </a:r>
            <a:r>
              <a:rPr lang="en-US" altLang="zh-TW" sz="2400" dirty="0"/>
              <a:t>(VPN)</a:t>
            </a:r>
            <a:r>
              <a:rPr lang="zh-TW" altLang="zh-TW" sz="2400" dirty="0"/>
              <a:t>之「</a:t>
            </a:r>
            <a:r>
              <a:rPr lang="en-US" altLang="zh-TW" sz="2400" dirty="0"/>
              <a:t>Covid-19 </a:t>
            </a:r>
            <a:r>
              <a:rPr lang="zh-TW" altLang="zh-TW" sz="2400" dirty="0"/>
              <a:t>公費疫苗預約施打站」服務項目，進行相關身分識別，若驗證核可，則可轉接至「疫苗預約平台」網頁，</a:t>
            </a:r>
            <a:r>
              <a:rPr lang="zh-TW" altLang="en-US" sz="2400" dirty="0"/>
              <a:t>協助民眾預約接種</a:t>
            </a:r>
            <a:r>
              <a:rPr lang="zh-TW" altLang="zh-TW" sz="2400" dirty="0"/>
              <a:t>。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3D3C5C3-B37F-4926-948F-CCBF4D2F7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8000" y1="45578" x2="68000" y2="455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11224" y="1722820"/>
            <a:ext cx="1344893" cy="131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9702BBA-31E4-4CFD-B0D3-6502A82090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6A3C17-0BAD-4A6F-A8FC-C321EB1EC751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3DF5D23-1660-474D-A816-7AA0722A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509520" cy="576064"/>
          </a:xfrm>
        </p:spPr>
        <p:txBody>
          <a:bodyPr/>
          <a:lstStyle/>
          <a:p>
            <a:r>
              <a:rPr lang="zh-TW" altLang="en-US" sz="4000" dirty="0">
                <a:effectLst/>
              </a:rPr>
              <a:t>一、登入系統</a:t>
            </a:r>
            <a:r>
              <a:rPr lang="en-US" altLang="zh-TW" sz="4000" dirty="0">
                <a:effectLst/>
              </a:rPr>
              <a:t>_</a:t>
            </a:r>
            <a:r>
              <a:rPr lang="zh-TW" altLang="en-US" dirty="0">
                <a:effectLst/>
              </a:rPr>
              <a:t>前置作業設定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0C8031D-172E-418A-A7C6-475A67C60D7A}"/>
              </a:ext>
            </a:extLst>
          </p:cNvPr>
          <p:cNvSpPr txBox="1"/>
          <p:nvPr/>
        </p:nvSpPr>
        <p:spPr>
          <a:xfrm>
            <a:off x="505441" y="2043948"/>
            <a:ext cx="7632848" cy="2697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2400"/>
              </a:lnSpc>
            </a:pPr>
            <a:r>
              <a:rPr lang="en-US" altLang="zh-TW" kern="100" dirty="0">
                <a:effectLst/>
                <a:latin typeface="+mn-ea"/>
                <a:cs typeface="Times New Roman" panose="02020603050405020304" pitchFamily="18" charset="0"/>
              </a:rPr>
              <a:t>VPN</a:t>
            </a:r>
            <a:r>
              <a:rPr lang="zh-TW" altLang="zh-TW" kern="100" dirty="0">
                <a:effectLst/>
                <a:latin typeface="+mn-ea"/>
                <a:cs typeface="Times New Roman" panose="02020603050405020304" pitchFamily="18" charset="0"/>
              </a:rPr>
              <a:t>前置設定：</a:t>
            </a:r>
          </a:p>
          <a:p>
            <a:pPr lvl="0" algn="just">
              <a:lnSpc>
                <a:spcPts val="2400"/>
              </a:lnSpc>
            </a:pPr>
            <a:r>
              <a:rPr lang="en-US" altLang="zh-TW" kern="100" dirty="0">
                <a:effectLst/>
                <a:latin typeface="+mn-ea"/>
                <a:cs typeface="Times New Roman" panose="02020603050405020304" pitchFamily="18" charset="0"/>
              </a:rPr>
              <a:t>1.</a:t>
            </a:r>
            <a:r>
              <a:rPr lang="zh-TW" altLang="zh-TW" kern="100" dirty="0">
                <a:effectLst/>
                <a:latin typeface="+mn-ea"/>
                <a:cs typeface="Times New Roman" panose="02020603050405020304" pitchFamily="18" charset="0"/>
              </a:rPr>
              <a:t>開通防火牆：</a:t>
            </a:r>
          </a:p>
          <a:p>
            <a:pPr marL="810260" algn="just">
              <a:lnSpc>
                <a:spcPts val="2200"/>
              </a:lnSpc>
            </a:pPr>
            <a:r>
              <a:rPr lang="zh-TW" altLang="zh-TW" kern="100" dirty="0">
                <a:effectLst/>
                <a:latin typeface="+mn-ea"/>
                <a:cs typeface="Times New Roman" panose="02020603050405020304" pitchFamily="18" charset="0"/>
              </a:rPr>
              <a:t>網路環境需開放連線至</a:t>
            </a:r>
            <a:r>
              <a:rPr lang="en-US" altLang="zh-TW" kern="100" dirty="0">
                <a:effectLst/>
                <a:latin typeface="+mn-ea"/>
                <a:cs typeface="Times New Roman" panose="02020603050405020304" pitchFamily="18" charset="0"/>
              </a:rPr>
              <a:t>medvpn.nhi.gov.tw(10.253.253.246</a:t>
            </a:r>
            <a:r>
              <a:rPr lang="zh-TW" altLang="zh-TW" kern="100" dirty="0">
                <a:effectLst/>
                <a:latin typeface="+mn-ea"/>
                <a:cs typeface="Times New Roman" panose="02020603050405020304" pitchFamily="18" charset="0"/>
              </a:rPr>
              <a:t>之</a:t>
            </a:r>
            <a:r>
              <a:rPr lang="en-US" altLang="zh-TW" kern="100" dirty="0">
                <a:effectLst/>
                <a:latin typeface="+mn-ea"/>
                <a:cs typeface="Times New Roman" panose="02020603050405020304" pitchFamily="18" charset="0"/>
              </a:rPr>
              <a:t>443port)</a:t>
            </a:r>
            <a:r>
              <a:rPr lang="zh-TW" altLang="zh-TW" kern="100" dirty="0">
                <a:effectLst/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TW" b="1" u="sng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vap.1922.gov.tw</a:t>
            </a:r>
            <a:r>
              <a:rPr lang="en-US" altLang="zh-TW" u="sng" kern="100" dirty="0">
                <a:effectLst/>
                <a:latin typeface="+mn-ea"/>
                <a:cs typeface="Times New Roman" panose="02020603050405020304" pitchFamily="18" charset="0"/>
              </a:rPr>
              <a:t>(10.253.251.202</a:t>
            </a:r>
            <a:r>
              <a:rPr lang="zh-TW" altLang="zh-TW" u="sng" kern="100" dirty="0">
                <a:effectLst/>
                <a:latin typeface="+mn-ea"/>
                <a:cs typeface="Times New Roman" panose="02020603050405020304" pitchFamily="18" charset="0"/>
              </a:rPr>
              <a:t>之</a:t>
            </a:r>
            <a:r>
              <a:rPr lang="en-US" altLang="zh-TW" u="sng" kern="100" dirty="0">
                <a:effectLst/>
                <a:latin typeface="+mn-ea"/>
                <a:cs typeface="Times New Roman" panose="02020603050405020304" pitchFamily="18" charset="0"/>
              </a:rPr>
              <a:t>443port)</a:t>
            </a:r>
            <a:endParaRPr lang="zh-TW" altLang="zh-TW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</a:pPr>
            <a:r>
              <a:rPr lang="en-US" altLang="zh-TW" kern="100" dirty="0">
                <a:effectLst/>
                <a:latin typeface="+mn-ea"/>
                <a:cs typeface="Times New Roman" panose="02020603050405020304" pitchFamily="18" charset="0"/>
              </a:rPr>
              <a:t>2.DNS</a:t>
            </a:r>
            <a:r>
              <a:rPr lang="zh-TW" altLang="zh-TW" kern="100" dirty="0">
                <a:effectLst/>
                <a:latin typeface="+mn-ea"/>
                <a:cs typeface="Times New Roman" panose="02020603050405020304" pitchFamily="18" charset="0"/>
              </a:rPr>
              <a:t>設定：</a:t>
            </a:r>
          </a:p>
          <a:p>
            <a:pPr marL="342900" lvl="0" indent="-342900" algn="just">
              <a:lnSpc>
                <a:spcPts val="2200"/>
              </a:lnSpc>
              <a:buFont typeface="Wingdings" panose="05000000000000000000" pitchFamily="2" charset="2"/>
              <a:buAutoNum type="circleNumWdWhitePlain"/>
            </a:pPr>
            <a:r>
              <a:rPr lang="zh-TW" altLang="zh-TW" kern="100" dirty="0">
                <a:effectLst/>
                <a:latin typeface="+mn-ea"/>
                <a:cs typeface="Times New Roman" panose="02020603050405020304" pitchFamily="18" charset="0"/>
              </a:rPr>
              <a:t>設定</a:t>
            </a:r>
            <a:r>
              <a:rPr lang="en-US" altLang="zh-TW" kern="100" dirty="0">
                <a:effectLst/>
                <a:latin typeface="+mn-ea"/>
                <a:cs typeface="Times New Roman" panose="02020603050405020304" pitchFamily="18" charset="0"/>
              </a:rPr>
              <a:t>DNS Server</a:t>
            </a:r>
            <a:r>
              <a:rPr lang="zh-TW" altLang="zh-TW" kern="100" dirty="0">
                <a:effectLst/>
                <a:latin typeface="+mn-ea"/>
                <a:cs typeface="Times New Roman" panose="02020603050405020304" pitchFamily="18" charset="0"/>
              </a:rPr>
              <a:t>為</a:t>
            </a:r>
            <a:r>
              <a:rPr lang="en-US" altLang="zh-TW" kern="100" dirty="0">
                <a:effectLst/>
                <a:latin typeface="+mn-ea"/>
                <a:cs typeface="Times New Roman" panose="02020603050405020304" pitchFamily="18" charset="0"/>
              </a:rPr>
              <a:t>10.253.249.22</a:t>
            </a:r>
            <a:endParaRPr lang="zh-TW" altLang="zh-TW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200"/>
              </a:lnSpc>
              <a:buFont typeface="Wingdings" panose="05000000000000000000" pitchFamily="2" charset="2"/>
              <a:buAutoNum type="circleNumWdWhitePlain"/>
            </a:pPr>
            <a:r>
              <a:rPr lang="en-US" altLang="zh-TW" kern="100" dirty="0">
                <a:effectLst/>
                <a:latin typeface="+mn-ea"/>
                <a:cs typeface="Times New Roman" panose="02020603050405020304" pitchFamily="18" charset="0"/>
              </a:rPr>
              <a:t>hosts</a:t>
            </a:r>
            <a:r>
              <a:rPr lang="zh-TW" altLang="zh-TW" kern="100" dirty="0">
                <a:effectLst/>
                <a:latin typeface="+mn-ea"/>
                <a:cs typeface="Times New Roman" panose="02020603050405020304" pitchFamily="18" charset="0"/>
              </a:rPr>
              <a:t>增加</a:t>
            </a:r>
            <a:r>
              <a:rPr lang="en-US" altLang="zh-TW" kern="100" dirty="0">
                <a:effectLst/>
                <a:latin typeface="+mn-ea"/>
                <a:cs typeface="Times New Roman" panose="02020603050405020304" pitchFamily="18" charset="0"/>
              </a:rPr>
              <a:t>(medvpn.nhi.gov.tw</a:t>
            </a:r>
            <a:r>
              <a:rPr lang="zh-TW" altLang="zh-TW" kern="100" dirty="0">
                <a:effectLst/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TW" kern="100" dirty="0">
                <a:effectLst/>
                <a:latin typeface="+mn-ea"/>
                <a:cs typeface="Times New Roman" panose="02020603050405020304" pitchFamily="18" charset="0"/>
              </a:rPr>
              <a:t>vap.1922.gov.tw)</a:t>
            </a:r>
            <a:endParaRPr lang="zh-TW" altLang="zh-TW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200"/>
              </a:lnSpc>
              <a:buFont typeface="Wingdings" panose="05000000000000000000" pitchFamily="2" charset="2"/>
              <a:buAutoNum type="circleNumWdWhitePlain"/>
            </a:pPr>
            <a:r>
              <a:rPr lang="zh-TW" altLang="zh-TW" kern="100" dirty="0">
                <a:effectLst/>
                <a:latin typeface="+mn-ea"/>
                <a:cs typeface="Times New Roman" panose="02020603050405020304" pitchFamily="18" charset="0"/>
              </a:rPr>
              <a:t>參考文件：</a:t>
            </a:r>
            <a:r>
              <a:rPr lang="en-US" altLang="zh-TW" kern="100" dirty="0">
                <a:effectLst/>
                <a:latin typeface="+mn-ea"/>
                <a:cs typeface="Times New Roman" panose="02020603050405020304" pitchFamily="18" charset="0"/>
              </a:rPr>
              <a:t>CMS_DNSSetting.pdf (</a:t>
            </a:r>
            <a:r>
              <a:rPr lang="zh-TW" altLang="zh-TW" kern="100" dirty="0">
                <a:effectLst/>
                <a:latin typeface="+mn-ea"/>
                <a:cs typeface="Times New Roman" panose="02020603050405020304" pitchFamily="18" charset="0"/>
              </a:rPr>
              <a:t>可至</a:t>
            </a:r>
            <a:r>
              <a:rPr lang="en-US" altLang="zh-TW" kern="100" dirty="0">
                <a:effectLst/>
                <a:latin typeface="+mn-ea"/>
                <a:cs typeface="Times New Roman" panose="02020603050405020304" pitchFamily="18" charset="0"/>
              </a:rPr>
              <a:t>VPN</a:t>
            </a:r>
            <a:r>
              <a:rPr lang="zh-TW" altLang="zh-TW" kern="100" dirty="0">
                <a:effectLst/>
                <a:latin typeface="+mn-ea"/>
                <a:cs typeface="Times New Roman" panose="02020603050405020304" pitchFamily="18" charset="0"/>
              </a:rPr>
              <a:t>首頁</a:t>
            </a:r>
            <a:r>
              <a:rPr lang="en-US" altLang="zh-TW" kern="100" dirty="0">
                <a:effectLst/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zh-TW" altLang="zh-TW" kern="100" dirty="0">
                <a:effectLst/>
                <a:latin typeface="+mn-ea"/>
                <a:cs typeface="Times New Roman" panose="02020603050405020304" pitchFamily="18" charset="0"/>
              </a:rPr>
              <a:t>下載專區</a:t>
            </a:r>
            <a:r>
              <a:rPr lang="en-US" altLang="zh-TW" kern="100" dirty="0">
                <a:effectLst/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zh-TW" altLang="zh-TW" kern="100" dirty="0">
                <a:effectLst/>
                <a:latin typeface="+mn-ea"/>
                <a:cs typeface="Times New Roman" panose="02020603050405020304" pitchFamily="18" charset="0"/>
              </a:rPr>
              <a:t>電腦設定中下載）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F4EB237-17B1-4EC5-A828-AD90B8F393A5}"/>
              </a:ext>
            </a:extLst>
          </p:cNvPr>
          <p:cNvSpPr txBox="1"/>
          <p:nvPr/>
        </p:nvSpPr>
        <p:spPr>
          <a:xfrm>
            <a:off x="4860032" y="5042535"/>
            <a:ext cx="3766394" cy="147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/>
                </a:solidFill>
              </a:rPr>
              <a:t>若</a:t>
            </a:r>
            <a:r>
              <a:rPr lang="en-US" altLang="zh-TW" b="1" dirty="0">
                <a:solidFill>
                  <a:schemeClr val="tx1"/>
                </a:solidFill>
              </a:rPr>
              <a:t>VPN</a:t>
            </a:r>
            <a:r>
              <a:rPr lang="zh-TW" altLang="en-US" b="1" dirty="0">
                <a:solidFill>
                  <a:schemeClr val="tx1"/>
                </a:solidFill>
              </a:rPr>
              <a:t>連結有問題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zh-TW" altLang="en-US" dirty="0"/>
              <a:t>健保署服務電話：（</a:t>
            </a:r>
            <a:r>
              <a:rPr lang="en-US" altLang="zh-TW" dirty="0"/>
              <a:t>07</a:t>
            </a:r>
            <a:r>
              <a:rPr lang="zh-TW" altLang="en-US" dirty="0"/>
              <a:t>）</a:t>
            </a:r>
            <a:r>
              <a:rPr lang="en-US" altLang="zh-TW" dirty="0"/>
              <a:t>231-8122</a:t>
            </a:r>
          </a:p>
          <a:p>
            <a:r>
              <a:rPr lang="zh-TW" altLang="en-US" dirty="0"/>
              <a:t>服務時間：週一至週五</a:t>
            </a:r>
            <a:r>
              <a:rPr lang="en-US" altLang="zh-TW" dirty="0"/>
              <a:t>8:00</a:t>
            </a:r>
            <a:r>
              <a:rPr lang="zh-TW" altLang="en-US" dirty="0"/>
              <a:t>～</a:t>
            </a:r>
            <a:r>
              <a:rPr lang="en-US" altLang="zh-TW" dirty="0"/>
              <a:t>19:45</a:t>
            </a:r>
          </a:p>
          <a:p>
            <a:r>
              <a:rPr lang="zh-TW" altLang="en-US" dirty="0"/>
              <a:t>                  週六</a:t>
            </a:r>
            <a:r>
              <a:rPr lang="en-US" altLang="zh-TW" dirty="0"/>
              <a:t>8:00</a:t>
            </a:r>
            <a:r>
              <a:rPr lang="zh-TW" altLang="en-US" dirty="0"/>
              <a:t>～</a:t>
            </a:r>
            <a:r>
              <a:rPr lang="en-US" altLang="zh-TW" dirty="0"/>
              <a:t>17:00</a:t>
            </a:r>
          </a:p>
          <a:p>
            <a:r>
              <a:rPr lang="zh-TW" altLang="en-US" dirty="0"/>
              <a:t>電子信箱：</a:t>
            </a:r>
            <a:r>
              <a:rPr lang="en-US" altLang="zh-TW" dirty="0"/>
              <a:t>ic_service@nhi.gov.tw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6ABC7A5-71CD-4394-95D2-A942AD4FF47F}"/>
              </a:ext>
            </a:extLst>
          </p:cNvPr>
          <p:cNvSpPr txBox="1"/>
          <p:nvPr/>
        </p:nvSpPr>
        <p:spPr>
          <a:xfrm>
            <a:off x="1003400" y="91612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n-ea"/>
              </a:rPr>
              <a:t>各藥局需連結健保署</a:t>
            </a:r>
            <a:r>
              <a:rPr lang="en-US" altLang="zh-TW" sz="2400" dirty="0">
                <a:latin typeface="+mn-ea"/>
              </a:rPr>
              <a:t>VPN</a:t>
            </a:r>
            <a:r>
              <a:rPr lang="zh-TW" altLang="en-US" sz="2400" dirty="0">
                <a:latin typeface="+mn-ea"/>
              </a:rPr>
              <a:t>並插卡驗證身分後，才能使用「</a:t>
            </a:r>
            <a:r>
              <a:rPr lang="en-US" altLang="zh-TW" sz="2400" dirty="0">
                <a:latin typeface="+mn-ea"/>
              </a:rPr>
              <a:t>COVID-19</a:t>
            </a:r>
            <a:r>
              <a:rPr lang="zh-TW" altLang="en-US" sz="2400" dirty="0">
                <a:latin typeface="+mn-ea"/>
              </a:rPr>
              <a:t>公費疫苗接種預約」。</a:t>
            </a:r>
            <a:endParaRPr lang="en-US" altLang="zh-TW" sz="2400" dirty="0">
              <a:latin typeface="+mn-ea"/>
            </a:endParaRPr>
          </a:p>
          <a:p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74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532EC0-A1A6-4210-ACB6-D27FDB346C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6A3C17-0BAD-4A6F-A8FC-C321EB1EC751}" type="slidenum">
              <a:rPr lang="zh-TW" altLang="en-US" smtClean="0"/>
              <a:pPr>
                <a:defRPr/>
              </a:pPr>
              <a:t>5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6025506-E60C-4C3E-8515-FE870E15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509520" cy="576064"/>
          </a:xfrm>
        </p:spPr>
        <p:txBody>
          <a:bodyPr/>
          <a:lstStyle/>
          <a:p>
            <a:r>
              <a:rPr lang="zh-TW" altLang="en-US" sz="4000" dirty="0">
                <a:effectLst/>
              </a:rPr>
              <a:t>一、登入系統</a:t>
            </a:r>
            <a:r>
              <a:rPr lang="en-US" altLang="zh-TW" sz="4000" dirty="0">
                <a:effectLst/>
              </a:rPr>
              <a:t>_</a:t>
            </a:r>
            <a:r>
              <a:rPr lang="zh-TW" altLang="en-US" sz="4000" dirty="0">
                <a:effectLst/>
              </a:rPr>
              <a:t>首次使用</a:t>
            </a:r>
            <a:endParaRPr lang="zh-TW" altLang="en-US" dirty="0">
              <a:effectLst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37E38BB-66B0-4E17-AC9B-AC9DE0A88F68}"/>
              </a:ext>
            </a:extLst>
          </p:cNvPr>
          <p:cNvSpPr txBox="1"/>
          <p:nvPr/>
        </p:nvSpPr>
        <p:spPr>
          <a:xfrm>
            <a:off x="555800" y="818345"/>
            <a:ext cx="7509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kern="100" dirty="0">
                <a:effectLst/>
                <a:latin typeface="+mn-ea"/>
                <a:cs typeface="Times New Roman" panose="02020603050405020304" pitchFamily="18" charset="0"/>
              </a:rPr>
              <a:t>健保</a:t>
            </a:r>
            <a:r>
              <a:rPr lang="zh-TW" altLang="zh-TW" sz="1800" kern="100" dirty="0">
                <a:effectLst/>
                <a:latin typeface="+mn-ea"/>
                <a:cs typeface="Times New Roman" panose="02020603050405020304" pitchFamily="18" charset="0"/>
              </a:rPr>
              <a:t>署統一授權予</a:t>
            </a:r>
            <a:r>
              <a:rPr lang="zh-TW" altLang="zh-TW" sz="18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藥局之負責藥師</a:t>
            </a:r>
            <a:r>
              <a:rPr lang="zh-TW" altLang="zh-TW" sz="1800" kern="100" dirty="0">
                <a:effectLst/>
                <a:latin typeface="+mn-ea"/>
                <a:cs typeface="Times New Roman" panose="02020603050405020304" pitchFamily="18" charset="0"/>
              </a:rPr>
              <a:t>使用者權限，如需維護使用者權限，請參閱</a:t>
            </a:r>
            <a:r>
              <a:rPr lang="zh-TW" altLang="en-US" sz="1800" kern="100" dirty="0">
                <a:effectLst/>
                <a:latin typeface="+mn-ea"/>
                <a:cs typeface="Times New Roman" panose="02020603050405020304" pitchFamily="18" charset="0"/>
              </a:rPr>
              <a:t>下方說</a:t>
            </a:r>
            <a:r>
              <a:rPr lang="zh-TW" altLang="zh-TW" sz="1800" kern="100" dirty="0">
                <a:effectLst/>
                <a:latin typeface="+mn-ea"/>
                <a:cs typeface="Times New Roman" panose="02020603050405020304" pitchFamily="18" charset="0"/>
              </a:rPr>
              <a:t>明</a:t>
            </a:r>
            <a:r>
              <a:rPr lang="zh-TW" altLang="en-US" sz="1800" kern="100" dirty="0">
                <a:effectLst/>
                <a:latin typeface="+mn-ea"/>
                <a:cs typeface="Times New Roman" panose="02020603050405020304" pitchFamily="18" charset="0"/>
              </a:rPr>
              <a:t>。</a:t>
            </a:r>
            <a:endParaRPr lang="zh-TW" altLang="en-US" dirty="0">
              <a:latin typeface="+mn-ea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DC9AB81-70C2-469F-BF2A-E83D0453D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71" y="1359058"/>
            <a:ext cx="797365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anose="020F0502020204030204" pitchFamily="34" charset="0"/>
              </a:rPr>
              <a:t>此服務由</a:t>
            </a:r>
            <a:r>
              <a:rPr kumimoji="0" lang="zh-TW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anose="020F0502020204030204" pitchFamily="34" charset="0"/>
              </a:rPr>
              <a:t>疾病管制署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anose="020F0502020204030204" pitchFamily="34" charset="0"/>
              </a:rPr>
              <a:t>及</a:t>
            </a:r>
            <a:r>
              <a:rPr kumimoji="0" lang="zh-TW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anose="020F0502020204030204" pitchFamily="34" charset="0"/>
              </a:rPr>
              <a:t>食品藥物管理署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anose="020F0502020204030204" pitchFamily="34" charset="0"/>
              </a:rPr>
              <a:t>提供之醫事機構清單，才可使用）：</a:t>
            </a:r>
            <a:endParaRPr kumimoji="0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anose="020F0502020204030204" pitchFamily="34" charset="0"/>
              </a:rPr>
              <a:t>由</a:t>
            </a:r>
            <a:r>
              <a:rPr kumimoji="0" lang="zh-TW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anose="020F0502020204030204" pitchFamily="34" charset="0"/>
              </a:rPr>
              <a:t>機構管理者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anose="020F0502020204030204" pitchFamily="34" charset="0"/>
              </a:rPr>
              <a:t>持「醫事人員卡」或「健保卡」登入後，執行以下作業：</a:t>
            </a:r>
            <a:endParaRPr kumimoji="0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anose="020F0502020204030204" pitchFamily="34" charset="0"/>
              </a:rPr>
              <a:t>使用「機構使用者維護作業」，設定機構使用者。</a:t>
            </a:r>
            <a:endParaRPr kumimoji="0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anose="020F0502020204030204" pitchFamily="34" charset="0"/>
              </a:rPr>
              <a:t>使用「使用者授權管理作業」，設定使用者可使用本項服務。</a:t>
            </a:r>
            <a:endParaRPr kumimoji="0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pic>
        <p:nvPicPr>
          <p:cNvPr id="3076" name="圖片 5">
            <a:extLst>
              <a:ext uri="{FF2B5EF4-FFF2-40B4-BE49-F238E27FC236}">
                <a16:creationId xmlns:a16="http://schemas.microsoft.com/office/drawing/2014/main" id="{CD4A0D4F-E136-4D54-B22C-FD9AB5268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98" y="3376842"/>
            <a:ext cx="7676554" cy="3321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95189955-7B92-4F2A-A136-4EE88720B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61" y="2420888"/>
            <a:ext cx="66479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anose="020F0502020204030204" pitchFamily="34" charset="0"/>
              </a:rPr>
            </a:b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anose="020F0502020204030204" pitchFamily="34" charset="0"/>
              </a:rPr>
              <a:t>相關細部作業說明，請參閱首頁右上方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anose="02020500000000000000" pitchFamily="18" charset="-120"/>
              </a:rPr>
              <a:t>「</a:t>
            </a:r>
            <a:r>
              <a:rPr kumimoji="0" lang="zh-HK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anose="020F0502020204030204" pitchFamily="34" charset="0"/>
              </a:rPr>
              <a:t>網站使用說明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anose="02020500000000000000" pitchFamily="18" charset="-120"/>
              </a:rPr>
              <a:t>」</a:t>
            </a:r>
            <a:r>
              <a:rPr kumimoji="0" lang="zh-HK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anose="02020500000000000000" pitchFamily="18" charset="-120"/>
              </a:rPr>
              <a:t>，</a:t>
            </a:r>
            <a:endParaRPr kumimoji="0" lang="en-US" altLang="zh-H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anose="02020500000000000000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anose="02020500000000000000" pitchFamily="18" charset="-120"/>
              </a:rPr>
              <a:t>點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anose="02020500000000000000" pitchFamily="18" charset="-120"/>
              </a:rPr>
              <a:t>選</a:t>
            </a:r>
            <a:r>
              <a:rPr kumimoji="0" lang="zh-HK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anose="02020500000000000000" pitchFamily="18" charset="-120"/>
              </a:rPr>
              <a:t>中間頁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anose="02020500000000000000" pitchFamily="18" charset="-120"/>
              </a:rPr>
              <a:t>面</a:t>
            </a:r>
            <a:r>
              <a:rPr kumimoji="0" lang="zh-HK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anose="02020500000000000000" pitchFamily="18" charset="-120"/>
              </a:rPr>
              <a:t>的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anose="02020500000000000000" pitchFamily="18" charset="-120"/>
              </a:rPr>
              <a:t>「</a:t>
            </a:r>
            <a:r>
              <a:rPr kumimoji="0" lang="zh-HK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anose="02020500000000000000" pitchFamily="18" charset="-120"/>
              </a:rPr>
              <a:t>電腦設定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anose="02020500000000000000" pitchFamily="18" charset="-120"/>
              </a:rPr>
              <a:t>」</a:t>
            </a:r>
            <a:r>
              <a:rPr kumimoji="0" lang="zh-HK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anose="02020500000000000000" pitchFamily="18" charset="-120"/>
              </a:rPr>
              <a:t>頁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anose="02020500000000000000" pitchFamily="18" charset="-120"/>
              </a:rPr>
              <a:t>籤。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anose="020F0502020204030204" pitchFamily="34" charset="0"/>
              </a:rPr>
              <a:t>【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anose="020F0502020204030204" pitchFamily="34" charset="0"/>
              </a:rPr>
              <a:t>STEP.3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anose="020F0502020204030204" pitchFamily="34" charset="0"/>
              </a:rPr>
              <a:t>、權限管理設定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anose="020F0502020204030204" pitchFamily="34" charset="0"/>
              </a:rPr>
              <a:t>】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0966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D92F71-A39A-4095-9BB2-1DD600E4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effectLst/>
              </a:rPr>
              <a:t>一、登入系統</a:t>
            </a:r>
            <a:r>
              <a:rPr lang="en-US" altLang="zh-TW" sz="4000" dirty="0">
                <a:effectLst/>
              </a:rPr>
              <a:t>_</a:t>
            </a:r>
            <a:r>
              <a:rPr lang="en-US" altLang="zh-TW" dirty="0">
                <a:effectLst/>
              </a:rPr>
              <a:t>VPN</a:t>
            </a:r>
            <a:r>
              <a:rPr lang="zh-TW" altLang="en-US" dirty="0">
                <a:effectLst/>
              </a:rPr>
              <a:t>網站入口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484308-648B-4E2F-A09F-D66F73F641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6A3C17-0BAD-4A6F-A8FC-C321EB1EC751}" type="slidenum">
              <a:rPr lang="zh-TW" altLang="en-US" smtClean="0"/>
              <a:pPr>
                <a:defRPr/>
              </a:pPr>
              <a:t>6</a:t>
            </a:fld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D4614E9-1ABD-49DD-AF32-7C765FA904C0}"/>
              </a:ext>
            </a:extLst>
          </p:cNvPr>
          <p:cNvSpPr txBox="1"/>
          <p:nvPr/>
        </p:nvSpPr>
        <p:spPr>
          <a:xfrm>
            <a:off x="398743" y="981434"/>
            <a:ext cx="850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kern="100" dirty="0">
                <a:effectLst/>
                <a:latin typeface="+mn-ea"/>
                <a:cs typeface="Times New Roman" panose="02020603050405020304" pitchFamily="18" charset="0"/>
              </a:rPr>
              <a:t>連結</a:t>
            </a:r>
            <a:r>
              <a:rPr lang="zh-TW" altLang="zh-TW" sz="1800" kern="100" dirty="0">
                <a:effectLst/>
                <a:latin typeface="+mn-ea"/>
                <a:cs typeface="Times New Roman" panose="02020603050405020304" pitchFamily="18" charset="0"/>
              </a:rPr>
              <a:t>「健保資訊服務網系統</a:t>
            </a:r>
            <a:r>
              <a:rPr lang="en-US" altLang="zh-TW" sz="1800" kern="100" dirty="0">
                <a:effectLst/>
                <a:latin typeface="+mn-ea"/>
              </a:rPr>
              <a:t>(VPN)</a:t>
            </a:r>
            <a:r>
              <a:rPr lang="zh-TW" altLang="zh-TW" sz="1800" kern="100" dirty="0">
                <a:effectLst/>
                <a:latin typeface="+mn-ea"/>
                <a:cs typeface="Times New Roman" panose="02020603050405020304" pitchFamily="18" charset="0"/>
              </a:rPr>
              <a:t>」網址：（</a:t>
            </a:r>
            <a:r>
              <a:rPr lang="en-US" altLang="zh-TW" sz="1800" u="sng" kern="100" dirty="0">
                <a:solidFill>
                  <a:srgbClr val="0000FF"/>
                </a:solidFill>
                <a:effectLst/>
                <a:latin typeface="+mn-ea"/>
                <a:hlinkClick r:id="rId3"/>
              </a:rPr>
              <a:t>https://medvpn.nhi.gov.tw/</a:t>
            </a:r>
            <a:r>
              <a:rPr lang="en-US" altLang="zh-TW" sz="1800" kern="100" dirty="0">
                <a:effectLst/>
                <a:latin typeface="+mn-ea"/>
              </a:rPr>
              <a:t>)</a:t>
            </a:r>
          </a:p>
        </p:txBody>
      </p:sp>
      <p:pic>
        <p:nvPicPr>
          <p:cNvPr id="1026" name="圖片 5">
            <a:extLst>
              <a:ext uri="{FF2B5EF4-FFF2-40B4-BE49-F238E27FC236}">
                <a16:creationId xmlns:a16="http://schemas.microsoft.com/office/drawing/2014/main" id="{B57FD51E-205C-4B19-A55F-0A5CE360F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5387"/>
            <a:ext cx="7633648" cy="35198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0AFC2391-04CE-423D-8C39-427E8FD4B780}"/>
              </a:ext>
            </a:extLst>
          </p:cNvPr>
          <p:cNvSpPr/>
          <p:nvPr/>
        </p:nvSpPr>
        <p:spPr>
          <a:xfrm>
            <a:off x="647564" y="5193267"/>
            <a:ext cx="7848872" cy="11160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82BC1EF-A864-4FA7-973C-C9724E7C6AA0}"/>
              </a:ext>
            </a:extLst>
          </p:cNvPr>
          <p:cNvSpPr txBox="1"/>
          <p:nvPr/>
        </p:nvSpPr>
        <p:spPr>
          <a:xfrm>
            <a:off x="863713" y="5284096"/>
            <a:ext cx="7776864" cy="92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6530" lvl="0">
              <a:lnSpc>
                <a:spcPts val="2200"/>
              </a:lnSpc>
              <a:tabLst>
                <a:tab pos="810260" algn="l"/>
              </a:tabLst>
            </a:pPr>
            <a:r>
              <a:rPr lang="zh-TW" altLang="zh-TW" sz="1800" b="1" dirty="0">
                <a:effectLst/>
                <a:latin typeface="+mn-ea"/>
              </a:rPr>
              <a:t>依據</a:t>
            </a:r>
            <a:r>
              <a:rPr lang="zh-TW" altLang="zh-TW" sz="1800" b="1" u="sng" dirty="0">
                <a:effectLst/>
                <a:latin typeface="+mn-ea"/>
              </a:rPr>
              <a:t>疾病管制署</a:t>
            </a:r>
            <a:r>
              <a:rPr lang="zh-TW" altLang="zh-TW" sz="1800" b="1" dirty="0">
                <a:effectLst/>
                <a:latin typeface="+mn-ea"/>
              </a:rPr>
              <a:t>及</a:t>
            </a:r>
            <a:r>
              <a:rPr lang="zh-TW" altLang="zh-TW" sz="1800" b="1" u="sng" dirty="0">
                <a:effectLst/>
                <a:latin typeface="+mn-ea"/>
              </a:rPr>
              <a:t>食品藥物管理署</a:t>
            </a:r>
            <a:r>
              <a:rPr lang="zh-TW" altLang="zh-TW" sz="1800" b="1" dirty="0">
                <a:effectLst/>
                <a:latin typeface="+mn-ea"/>
              </a:rPr>
              <a:t>提供的衛生所、藥局名單，健保署已統一授權本項服務（</a:t>
            </a:r>
            <a:r>
              <a:rPr lang="x-none" altLang="zh-TW" sz="1800" b="1" dirty="0">
                <a:effectLst/>
                <a:latin typeface="+mn-ea"/>
              </a:rPr>
              <a:t>Covid-19 </a:t>
            </a:r>
            <a:r>
              <a:rPr lang="zh-TW" altLang="zh-TW" sz="1800" b="1" dirty="0">
                <a:effectLst/>
                <a:latin typeface="+mn-ea"/>
              </a:rPr>
              <a:t>公費疫苗接種預約），若對於此權限有疑義，請洽詢前述單位。</a:t>
            </a:r>
          </a:p>
        </p:txBody>
      </p:sp>
    </p:spTree>
    <p:extLst>
      <p:ext uri="{BB962C8B-B14F-4D97-AF65-F5344CB8AC3E}">
        <p14:creationId xmlns:p14="http://schemas.microsoft.com/office/powerpoint/2010/main" val="32487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E66BABA-AD7D-4724-9BA8-0D52CB7536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6A3C17-0BAD-4A6F-A8FC-C321EB1EC751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2ABA998-FEB4-4E7B-BAF0-792E287A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509520" cy="576064"/>
          </a:xfrm>
        </p:spPr>
        <p:txBody>
          <a:bodyPr/>
          <a:lstStyle/>
          <a:p>
            <a:r>
              <a:rPr lang="zh-TW" altLang="en-US" sz="4000" dirty="0">
                <a:effectLst/>
              </a:rPr>
              <a:t>一、登入系統</a:t>
            </a:r>
            <a:r>
              <a:rPr lang="en-US" altLang="zh-TW" sz="4000" dirty="0">
                <a:effectLst/>
              </a:rPr>
              <a:t>_</a:t>
            </a:r>
            <a:r>
              <a:rPr lang="zh-TW" altLang="en-US" dirty="0">
                <a:effectLst/>
              </a:rPr>
              <a:t>憑證登入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165BABD-9E30-4417-93E3-42A8BA56B9AB}"/>
              </a:ext>
            </a:extLst>
          </p:cNvPr>
          <p:cNvSpPr txBox="1"/>
          <p:nvPr/>
        </p:nvSpPr>
        <p:spPr>
          <a:xfrm>
            <a:off x="467793" y="1049441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800" dirty="0">
                <a:effectLst/>
                <a:latin typeface="+mn-ea"/>
              </a:rPr>
              <a:t>服務機構完成設定後</a:t>
            </a:r>
            <a:r>
              <a:rPr lang="zh-TW" altLang="en-US" sz="1800" dirty="0">
                <a:effectLst/>
                <a:latin typeface="+mn-ea"/>
              </a:rPr>
              <a:t>，</a:t>
            </a:r>
            <a:r>
              <a:rPr lang="zh-TW" altLang="en-US" dirty="0">
                <a:latin typeface="+mn-ea"/>
              </a:rPr>
              <a:t>即可</a:t>
            </a:r>
            <a:r>
              <a:rPr lang="zh-TW" altLang="zh-TW" sz="1800" dirty="0">
                <a:effectLst/>
                <a:latin typeface="+mn-ea"/>
              </a:rPr>
              <a:t>點選「醫事機構登入」。依序將電子憑證插入讀卡機、選擇憑證種類及輸入憑證相關資料</a:t>
            </a:r>
            <a:r>
              <a:rPr lang="zh-TW" altLang="en-US" dirty="0">
                <a:latin typeface="+mn-ea"/>
              </a:rPr>
              <a:t>後登入。</a:t>
            </a:r>
            <a:r>
              <a:rPr lang="x-none" altLang="zh-TW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請使用健保卡讀卡機執行此登入操作</a:t>
            </a:r>
            <a:r>
              <a:rPr lang="x-none" altLang="zh-TW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zh-TW" sz="1800" b="1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en-US" altLang="zh-TW" sz="1800" dirty="0">
              <a:effectLst/>
              <a:latin typeface="+mn-ea"/>
            </a:endParaRPr>
          </a:p>
          <a:p>
            <a:endParaRPr lang="zh-TW" altLang="en-US" dirty="0">
              <a:latin typeface="+mn-ea"/>
            </a:endParaRPr>
          </a:p>
        </p:txBody>
      </p:sp>
      <p:pic>
        <p:nvPicPr>
          <p:cNvPr id="2051" name="圖片 1">
            <a:extLst>
              <a:ext uri="{FF2B5EF4-FFF2-40B4-BE49-F238E27FC236}">
                <a16:creationId xmlns:a16="http://schemas.microsoft.com/office/drawing/2014/main" id="{E3AF039D-BB9F-489B-A218-222E8E826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72771"/>
            <a:ext cx="8064896" cy="4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1C5B2508-AC48-4DB9-8639-5BAB5DF34312}"/>
              </a:ext>
            </a:extLst>
          </p:cNvPr>
          <p:cNvSpPr/>
          <p:nvPr/>
        </p:nvSpPr>
        <p:spPr>
          <a:xfrm>
            <a:off x="395536" y="2492896"/>
            <a:ext cx="1800200" cy="5760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017C55BA-7732-4990-A582-DE7697F79476}"/>
              </a:ext>
            </a:extLst>
          </p:cNvPr>
          <p:cNvSpPr/>
          <p:nvPr/>
        </p:nvSpPr>
        <p:spPr>
          <a:xfrm>
            <a:off x="2267494" y="2933328"/>
            <a:ext cx="2664545" cy="5760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193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圖片 1">
            <a:extLst>
              <a:ext uri="{FF2B5EF4-FFF2-40B4-BE49-F238E27FC236}">
                <a16:creationId xmlns:a16="http://schemas.microsoft.com/office/drawing/2014/main" id="{B26E211F-E693-4FC6-943D-C4A99E641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012771" cy="1592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圖片 1">
            <a:extLst>
              <a:ext uri="{FF2B5EF4-FFF2-40B4-BE49-F238E27FC236}">
                <a16:creationId xmlns:a16="http://schemas.microsoft.com/office/drawing/2014/main" id="{1BEFBDB3-6BF1-49AB-B661-4DA0B386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8" y="4385003"/>
            <a:ext cx="54864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292766-1A4F-4632-B320-74FA3EA175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6A3C17-0BAD-4A6F-A8FC-C321EB1EC751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B55CC546-006E-4BFE-B6DE-D8E7942A04D4}"/>
              </a:ext>
            </a:extLst>
          </p:cNvPr>
          <p:cNvGrpSpPr/>
          <p:nvPr/>
        </p:nvGrpSpPr>
        <p:grpSpPr>
          <a:xfrm>
            <a:off x="539552" y="973039"/>
            <a:ext cx="8209161" cy="1663873"/>
            <a:chOff x="503299" y="4131225"/>
            <a:chExt cx="8209161" cy="1663873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B3894E70-228A-47E4-AC97-8EEB01B0B339}"/>
                </a:ext>
              </a:extLst>
            </p:cNvPr>
            <p:cNvSpPr txBox="1"/>
            <p:nvPr/>
          </p:nvSpPr>
          <p:spPr>
            <a:xfrm>
              <a:off x="503299" y="4131225"/>
              <a:ext cx="82091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+mn-ea"/>
                </a:rPr>
                <a:t>登入後</a:t>
              </a:r>
              <a:r>
                <a:rPr lang="zh-TW" altLang="zh-TW" sz="1800" dirty="0">
                  <a:effectLst/>
                  <a:latin typeface="+mn-ea"/>
                </a:rPr>
                <a:t>，進入「我的首頁」</a:t>
              </a:r>
              <a:r>
                <a:rPr lang="zh-TW" altLang="en-US" sz="1800" dirty="0">
                  <a:effectLst/>
                  <a:latin typeface="+mn-ea"/>
                </a:rPr>
                <a:t>，</a:t>
              </a:r>
              <a:r>
                <a:rPr lang="zh-TW" altLang="zh-TW" sz="1800" dirty="0">
                  <a:effectLst/>
                  <a:latin typeface="+mn-ea"/>
                </a:rPr>
                <a:t>左邊「服務項目」顯示個人所屬權限作業清單。</a:t>
              </a:r>
              <a:r>
                <a:rPr lang="zh-TW" altLang="en-US" sz="1800" dirty="0">
                  <a:effectLst/>
                  <a:latin typeface="+mn-ea"/>
                </a:rPr>
                <a:t>點選「</a:t>
              </a:r>
              <a:r>
                <a:rPr lang="en-US" altLang="zh-TW" sz="1800" kern="100" dirty="0">
                  <a:effectLst/>
                  <a:latin typeface="+mn-ea"/>
                  <a:cs typeface="Times New Roman" panose="02020603050405020304" pitchFamily="18" charset="0"/>
                </a:rPr>
                <a:t>Covid-19 </a:t>
              </a:r>
              <a:r>
                <a:rPr lang="zh-TW" altLang="zh-TW" sz="1800" kern="100" dirty="0">
                  <a:effectLst/>
                  <a:latin typeface="+mn-ea"/>
                  <a:cs typeface="Times New Roman" panose="02020603050405020304" pitchFamily="18" charset="0"/>
                </a:rPr>
                <a:t>公費疫苗</a:t>
              </a:r>
              <a:r>
                <a:rPr lang="zh-TW" altLang="en-US" sz="1800" kern="100" dirty="0">
                  <a:effectLst/>
                  <a:latin typeface="+mn-ea"/>
                  <a:cs typeface="Times New Roman" panose="02020603050405020304" pitchFamily="18" charset="0"/>
                </a:rPr>
                <a:t>接種預約」。</a:t>
              </a:r>
              <a:endParaRPr lang="zh-TW" altLang="en-US" dirty="0">
                <a:latin typeface="+mn-ea"/>
              </a:endParaRPr>
            </a:p>
          </p:txBody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8ABB0DE1-4B9A-4F78-81F7-14F9D8EC89B4}"/>
                </a:ext>
              </a:extLst>
            </p:cNvPr>
            <p:cNvSpPr/>
            <p:nvPr/>
          </p:nvSpPr>
          <p:spPr>
            <a:xfrm>
              <a:off x="791331" y="5433188"/>
              <a:ext cx="2902735" cy="36191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9" name="標題 1">
            <a:extLst>
              <a:ext uri="{FF2B5EF4-FFF2-40B4-BE49-F238E27FC236}">
                <a16:creationId xmlns:a16="http://schemas.microsoft.com/office/drawing/2014/main" id="{3851F3EF-7BF1-4F07-B650-AE279B3F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509520" cy="576064"/>
          </a:xfrm>
        </p:spPr>
        <p:txBody>
          <a:bodyPr/>
          <a:lstStyle/>
          <a:p>
            <a:r>
              <a:rPr lang="zh-TW" altLang="en-US" sz="4000" dirty="0">
                <a:effectLst/>
              </a:rPr>
              <a:t>一、登入系統</a:t>
            </a:r>
            <a:r>
              <a:rPr lang="en-US" altLang="zh-TW" sz="4000" dirty="0">
                <a:effectLst/>
              </a:rPr>
              <a:t>_</a:t>
            </a:r>
            <a:r>
              <a:rPr lang="zh-TW" altLang="en-US" dirty="0">
                <a:effectLst/>
              </a:rPr>
              <a:t>連結預約平台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7CC9E8F-B346-4A21-ADCA-117698464E67}"/>
              </a:ext>
            </a:extLst>
          </p:cNvPr>
          <p:cNvSpPr txBox="1"/>
          <p:nvPr/>
        </p:nvSpPr>
        <p:spPr>
          <a:xfrm>
            <a:off x="467419" y="3669422"/>
            <a:ext cx="800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800" kern="100" dirty="0">
                <a:effectLst/>
                <a:latin typeface="+mn-ea"/>
                <a:cs typeface="Times New Roman" panose="02020603050405020304" pitchFamily="18" charset="0"/>
              </a:rPr>
              <a:t>點選「前往</a:t>
            </a:r>
            <a:r>
              <a:rPr lang="en-US" altLang="zh-TW" sz="1800" kern="100" dirty="0">
                <a:effectLst/>
                <a:latin typeface="+mn-ea"/>
              </a:rPr>
              <a:t>Covid-19</a:t>
            </a:r>
            <a:r>
              <a:rPr lang="zh-TW" altLang="zh-TW" sz="1800" kern="100" dirty="0">
                <a:effectLst/>
                <a:latin typeface="+mn-ea"/>
                <a:cs typeface="Times New Roman" panose="02020603050405020304" pitchFamily="18" charset="0"/>
              </a:rPr>
              <a:t>公費疫苗作業平台」按鈕，系統將進行相關身分識別，若驗證核可，即可轉接</a:t>
            </a:r>
            <a:r>
              <a:rPr lang="zh-TW" altLang="en-US" sz="1800" kern="100" dirty="0">
                <a:effectLst/>
                <a:latin typeface="+mn-ea"/>
                <a:cs typeface="Times New Roman" panose="02020603050405020304" pitchFamily="18" charset="0"/>
              </a:rPr>
              <a:t>預約</a:t>
            </a:r>
            <a:r>
              <a:rPr lang="zh-TW" altLang="zh-TW" sz="1800" kern="100" dirty="0">
                <a:effectLst/>
                <a:latin typeface="+mn-ea"/>
                <a:cs typeface="Times New Roman" panose="02020603050405020304" pitchFamily="18" charset="0"/>
              </a:rPr>
              <a:t>平台進行後續作業。</a:t>
            </a:r>
            <a:endParaRPr lang="zh-TW" altLang="en-US" dirty="0">
              <a:latin typeface="+mn-ea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C6C7B70-81A4-40BC-AF73-F117ACD43A6C}"/>
              </a:ext>
            </a:extLst>
          </p:cNvPr>
          <p:cNvSpPr txBox="1"/>
          <p:nvPr/>
        </p:nvSpPr>
        <p:spPr>
          <a:xfrm>
            <a:off x="5214293" y="5128833"/>
            <a:ext cx="3766394" cy="203132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u="sng" dirty="0">
                <a:solidFill>
                  <a:srgbClr val="FF0000"/>
                </a:solidFill>
              </a:rPr>
              <a:t>請注意：</a:t>
            </a:r>
            <a:r>
              <a:rPr lang="zh-TW" altLang="en-US" b="1" dirty="0">
                <a:solidFill>
                  <a:srgbClr val="FF0000"/>
                </a:solidFill>
              </a:rPr>
              <a:t>若</a:t>
            </a:r>
            <a:r>
              <a:rPr lang="en-US" altLang="zh-TW" b="1" dirty="0">
                <a:solidFill>
                  <a:srgbClr val="FF0000"/>
                </a:solidFill>
              </a:rPr>
              <a:t>VPN</a:t>
            </a:r>
            <a:r>
              <a:rPr lang="zh-TW" altLang="en-US" b="1" dirty="0">
                <a:solidFill>
                  <a:srgbClr val="FF0000"/>
                </a:solidFill>
              </a:rPr>
              <a:t>連結有問題</a:t>
            </a:r>
            <a:endParaRPr lang="en-US" altLang="zh-TW" b="1" dirty="0"/>
          </a:p>
          <a:p>
            <a:r>
              <a:rPr lang="zh-TW" altLang="en-US" dirty="0"/>
              <a:t>健保署服務電話：（</a:t>
            </a:r>
            <a:r>
              <a:rPr lang="en-US" altLang="zh-TW" dirty="0"/>
              <a:t>07</a:t>
            </a:r>
            <a:r>
              <a:rPr lang="zh-TW" altLang="en-US" dirty="0"/>
              <a:t>）</a:t>
            </a:r>
            <a:r>
              <a:rPr lang="en-US" altLang="zh-TW" dirty="0"/>
              <a:t>231-8122</a:t>
            </a:r>
          </a:p>
          <a:p>
            <a:r>
              <a:rPr lang="zh-TW" altLang="en-US" dirty="0"/>
              <a:t>服務時間：週一至週五</a:t>
            </a:r>
            <a:r>
              <a:rPr lang="en-US" altLang="zh-TW" dirty="0"/>
              <a:t>8:00</a:t>
            </a:r>
            <a:r>
              <a:rPr lang="zh-TW" altLang="en-US" dirty="0"/>
              <a:t>～</a:t>
            </a:r>
            <a:r>
              <a:rPr lang="en-US" altLang="zh-TW" dirty="0"/>
              <a:t>19:45</a:t>
            </a:r>
          </a:p>
          <a:p>
            <a:r>
              <a:rPr lang="zh-TW" altLang="en-US" dirty="0"/>
              <a:t>                  週六</a:t>
            </a:r>
            <a:r>
              <a:rPr lang="en-US" altLang="zh-TW" dirty="0"/>
              <a:t>8:00</a:t>
            </a:r>
            <a:r>
              <a:rPr lang="zh-TW" altLang="en-US" dirty="0"/>
              <a:t>～</a:t>
            </a:r>
            <a:r>
              <a:rPr lang="en-US" altLang="zh-TW" dirty="0"/>
              <a:t>17:00</a:t>
            </a:r>
          </a:p>
          <a:p>
            <a:r>
              <a:rPr lang="zh-TW" altLang="en-US" dirty="0"/>
              <a:t>電子信箱：</a:t>
            </a:r>
            <a:r>
              <a:rPr lang="en-US" altLang="zh-TW" dirty="0"/>
              <a:t>ic_service@nhi.gov.tw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3C897637-14DC-41F9-A87E-A175BDE84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24" b="89017" l="5828" r="89571">
                        <a14:foregroundMark x1="77301" y1="5202" x2="77301" y2="5202"/>
                        <a14:foregroundMark x1="15644" y1="63584" x2="15644" y2="63584"/>
                        <a14:foregroundMark x1="16258" y1="51445" x2="16258" y2="51445"/>
                        <a14:foregroundMark x1="14724" y1="56069" x2="14724" y2="56069"/>
                        <a14:foregroundMark x1="5828" y1="65896" x2="5828" y2="65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2943" y="4509120"/>
            <a:ext cx="1408559" cy="7474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1C028DF-37F6-4B1F-B01F-E0B6FF5A551F}"/>
              </a:ext>
            </a:extLst>
          </p:cNvPr>
          <p:cNvSpPr/>
          <p:nvPr/>
        </p:nvSpPr>
        <p:spPr>
          <a:xfrm>
            <a:off x="2163444" y="6116265"/>
            <a:ext cx="2808312" cy="5891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9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681AE8-F376-44C8-A04A-338206F7CF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6A3C17-0BAD-4A6F-A8FC-C321EB1EC751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301C7118-E5CF-4FF7-9E50-F0B26B57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509520" cy="576064"/>
          </a:xfrm>
        </p:spPr>
        <p:txBody>
          <a:bodyPr/>
          <a:lstStyle/>
          <a:p>
            <a:r>
              <a:rPr lang="zh-TW" altLang="en-US" sz="4000" dirty="0">
                <a:effectLst/>
              </a:rPr>
              <a:t>一、登入系統</a:t>
            </a:r>
            <a:r>
              <a:rPr lang="en-US" altLang="zh-TW" sz="4000" dirty="0">
                <a:effectLst/>
              </a:rPr>
              <a:t>_</a:t>
            </a:r>
            <a:r>
              <a:rPr lang="zh-TW" altLang="en-US" dirty="0">
                <a:effectLst/>
              </a:rPr>
              <a:t>讀卡前設定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1FEB7BD-7BBA-484D-BE41-2655A5E481FF}"/>
              </a:ext>
            </a:extLst>
          </p:cNvPr>
          <p:cNvSpPr txBox="1"/>
          <p:nvPr/>
        </p:nvSpPr>
        <p:spPr>
          <a:xfrm>
            <a:off x="226520" y="842947"/>
            <a:ext cx="869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需將</a:t>
            </a:r>
            <a:r>
              <a:rPr lang="en-US" altLang="zh-TW" sz="2400" u="sng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  <a:hlinkClick r:id="rId2"/>
              </a:rPr>
              <a:t>https://*.1922.gov.tw</a:t>
            </a:r>
            <a:r>
              <a:rPr lang="zh-TW" altLang="en-US" sz="24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設定為信任的網站，才可順利讀卡</a:t>
            </a:r>
            <a:endParaRPr lang="zh-TW" altLang="en-US" sz="24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B6F0895-D314-44BF-A625-937BBE2AD93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6"/>
          <a:stretch/>
        </p:blipFill>
        <p:spPr bwMode="auto">
          <a:xfrm>
            <a:off x="713502" y="2541675"/>
            <a:ext cx="7416824" cy="3960440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6D15135E-BBC3-4802-8EB4-75395D8B4453}"/>
              </a:ext>
            </a:extLst>
          </p:cNvPr>
          <p:cNvSpPr txBox="1"/>
          <p:nvPr/>
        </p:nvSpPr>
        <p:spPr>
          <a:xfrm>
            <a:off x="694287" y="1412776"/>
            <a:ext cx="65527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Step1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IE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建立捷徑在桌面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尋找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IE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路徑→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C:\Program Files\Internet Explorer\iexplore.exe</a:t>
            </a:r>
          </a:p>
          <a:p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於「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iexplore.exe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」點選滑鼠右鍵「傳送到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&gt;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桌面建立捷徑」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4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TV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A6B37140306BD446A09306184EE5E199" ma:contentTypeVersion="0" ma:contentTypeDescription="建立新的文件。" ma:contentTypeScope="" ma:versionID="96993ecb4132be0d4ffd682064d9a541">
  <xsd:schema xmlns:xsd="http://www.w3.org/2001/XMLSchema" xmlns:p="http://schemas.microsoft.com/office/2006/metadata/properties" targetNamespace="http://schemas.microsoft.com/office/2006/metadata/properties" ma:root="true" ma:fieldsID="b8ca951d90cafeb83d4a03d140f1bad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 ma:readOnly="true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C88B413-EF25-4D44-9789-FAF37B95566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997058-D6F1-4FAB-8B20-F422FBC338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1B0691-B12E-433F-97D8-9A174EFD1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14667</TotalTime>
  <Words>1144</Words>
  <Application>Microsoft Office PowerPoint</Application>
  <PresentationFormat>如螢幕大小 (4:3)</PresentationFormat>
  <Paragraphs>113</Paragraphs>
  <Slides>20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一、登入系統_前置作業設定</vt:lpstr>
      <vt:lpstr>一、登入系統_首次使用</vt:lpstr>
      <vt:lpstr>一、登入系統_VPN網站入口</vt:lpstr>
      <vt:lpstr>一、登入系統_憑證登入</vt:lpstr>
      <vt:lpstr>一、登入系統_連結預約平台</vt:lpstr>
      <vt:lpstr>一、登入系統_讀卡前設定</vt:lpstr>
      <vt:lpstr>一、登入系統_讀卡前設定</vt:lpstr>
      <vt:lpstr>一、登入系統_讀卡前設定</vt:lpstr>
      <vt:lpstr>一、登入系統_讀卡前設定</vt:lpstr>
      <vt:lpstr>PowerPoint 簡報</vt:lpstr>
      <vt:lpstr>二、登錄預約</vt:lpstr>
      <vt:lpstr>二、登錄預約</vt:lpstr>
      <vt:lpstr>二、登錄預約</vt:lpstr>
      <vt:lpstr>二、登錄預約</vt:lpstr>
      <vt:lpstr>PowerPoint 簡報</vt:lpstr>
      <vt:lpstr>三、取消預約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方筠筑</dc:creator>
  <cp:lastModifiedBy>janines.luo</cp:lastModifiedBy>
  <cp:revision>1100</cp:revision>
  <dcterms:created xsi:type="dcterms:W3CDTF">2017-05-11T08:41:50Z</dcterms:created>
  <dcterms:modified xsi:type="dcterms:W3CDTF">2021-07-10T04:57:48Z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0x010100A6B37140306BD446A09306184EE5E199</vt:lpwstr>
  </property>
</Properties>
</file>