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handoutMasterIdLst>
    <p:handoutMasterId r:id="rId29"/>
  </p:handoutMasterIdLst>
  <p:sldIdLst>
    <p:sldId id="313" r:id="rId2"/>
    <p:sldId id="365" r:id="rId3"/>
    <p:sldId id="366" r:id="rId4"/>
    <p:sldId id="367" r:id="rId5"/>
    <p:sldId id="368" r:id="rId6"/>
    <p:sldId id="370" r:id="rId7"/>
    <p:sldId id="371" r:id="rId8"/>
    <p:sldId id="372" r:id="rId9"/>
    <p:sldId id="373" r:id="rId10"/>
    <p:sldId id="369" r:id="rId11"/>
    <p:sldId id="374" r:id="rId12"/>
    <p:sldId id="375" r:id="rId13"/>
    <p:sldId id="376" r:id="rId14"/>
    <p:sldId id="377" r:id="rId15"/>
    <p:sldId id="378" r:id="rId16"/>
    <p:sldId id="323" r:id="rId17"/>
    <p:sldId id="324" r:id="rId18"/>
    <p:sldId id="379" r:id="rId19"/>
    <p:sldId id="381" r:id="rId20"/>
    <p:sldId id="382" r:id="rId21"/>
    <p:sldId id="384" r:id="rId22"/>
    <p:sldId id="383" r:id="rId23"/>
    <p:sldId id="385" r:id="rId24"/>
    <p:sldId id="386" r:id="rId25"/>
    <p:sldId id="332" r:id="rId26"/>
    <p:sldId id="342" r:id="rId27"/>
  </p:sldIdLst>
  <p:sldSz cx="9144000" cy="6858000" type="screen4x3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29" autoAdjust="0"/>
  </p:normalViewPr>
  <p:slideViewPr>
    <p:cSldViewPr>
      <p:cViewPr>
        <p:scale>
          <a:sx n="60" d="100"/>
          <a:sy n="60" d="100"/>
        </p:scale>
        <p:origin x="-145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4B17C-A8D6-4EC1-9F74-DEF1B852E50E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5D72DEBB-C4EE-4A4C-998A-DBACC02F0CFB}">
      <dgm:prSet phldrT="[文本]"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ˇ</a:t>
          </a:r>
          <a:r>
            <a:rPr lang="zh-TW" altLang="zh-CN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計畫源起</a:t>
          </a:r>
          <a:endParaRPr lang="zh-CN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7E68D72-00DC-4896-AF97-6202D147E269}" type="par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E39222F-7B7B-4ED2-827E-1328DFCF5572}" type="sib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40C59D7-2CE4-462A-9515-C237DA44CA8D}">
      <dgm:prSet phldrT="[文本]"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ˇ</a:t>
          </a:r>
          <a:r>
            <a:rPr lang="zh-TW" altLang="zh-CN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計畫目的</a:t>
          </a:r>
        </a:p>
      </dgm:t>
    </dgm:pt>
    <dgm:pt modelId="{CD49C4B8-92C8-418B-931E-B71E1BE6881B}" type="par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947B3124-FA3E-44E6-A51D-10587B3FB02E}" type="sib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B05E394A-9B94-4D12-AA2A-4A782672DD2C}">
      <dgm:prSet phldrT="[文本]"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ˇ計畫指標</a:t>
          </a:r>
          <a:endParaRPr lang="zh-CN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56B56F5-D1A3-4E94-9B1D-AFE1904D8299}" type="parTrans" cxnId="{DAD30B86-5D82-4561-9BF4-8FBCCDDA715C}">
      <dgm:prSet/>
      <dgm:spPr/>
      <dgm:t>
        <a:bodyPr/>
        <a:lstStyle/>
        <a:p>
          <a:endParaRPr lang="zh-CN" altLang="en-US"/>
        </a:p>
      </dgm:t>
    </dgm:pt>
    <dgm:pt modelId="{7A5B6132-DA9E-4D4C-92AC-FEA7555A6732}" type="sibTrans" cxnId="{DAD30B86-5D82-4561-9BF4-8FBCCDDA715C}">
      <dgm:prSet/>
      <dgm:spPr/>
      <dgm:t>
        <a:bodyPr/>
        <a:lstStyle/>
        <a:p>
          <a:endParaRPr lang="zh-CN" altLang="en-US"/>
        </a:p>
      </dgm:t>
    </dgm:pt>
    <dgm:pt modelId="{A577BABC-BE0D-45B3-AC73-9E1090C16047}">
      <dgm:prSet phldrT="[文本]"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ˇ計畫達標策略</a:t>
          </a:r>
          <a:endParaRPr lang="zh-CN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5DCB4A3-5B14-435D-A7CB-F38F33510392}" type="parTrans" cxnId="{2FC90D75-5B86-4910-86AB-B9614D96AA7F}">
      <dgm:prSet/>
      <dgm:spPr/>
      <dgm:t>
        <a:bodyPr/>
        <a:lstStyle/>
        <a:p>
          <a:endParaRPr lang="zh-CN" altLang="en-US"/>
        </a:p>
      </dgm:t>
    </dgm:pt>
    <dgm:pt modelId="{6E111F6D-FAA8-4B0F-B97F-FF274B009E84}" type="sibTrans" cxnId="{2FC90D75-5B86-4910-86AB-B9614D96AA7F}">
      <dgm:prSet/>
      <dgm:spPr/>
      <dgm:t>
        <a:bodyPr/>
        <a:lstStyle/>
        <a:p>
          <a:endParaRPr lang="zh-CN" altLang="en-US"/>
        </a:p>
      </dgm:t>
    </dgm:pt>
    <dgm:pt modelId="{290ADAC8-17E0-4F11-BE79-899CD4DD5E12}" type="pres">
      <dgm:prSet presAssocID="{0274B17C-A8D6-4EC1-9F74-DEF1B852E5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EF6FC4-75DC-49E3-BD05-7B7E6300CE25}" type="pres">
      <dgm:prSet presAssocID="{5D72DEBB-C4EE-4A4C-998A-DBACC02F0CFB}" presName="parentLin" presStyleCnt="0"/>
      <dgm:spPr/>
    </dgm:pt>
    <dgm:pt modelId="{20A6C866-FD85-4400-83D4-E3B919A34B51}" type="pres">
      <dgm:prSet presAssocID="{5D72DEBB-C4EE-4A4C-998A-DBACC02F0CFB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833C47F7-914D-4919-99FE-C55F44DD4350}" type="pres">
      <dgm:prSet presAssocID="{5D72DEBB-C4EE-4A4C-998A-DBACC02F0CF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A09CCC-EF99-4340-B4E1-5E5C5D8074D6}" type="pres">
      <dgm:prSet presAssocID="{5D72DEBB-C4EE-4A4C-998A-DBACC02F0CFB}" presName="negativeSpace" presStyleCnt="0"/>
      <dgm:spPr/>
    </dgm:pt>
    <dgm:pt modelId="{5EFADA3F-DBD8-47B3-87A4-F7C4DF43CC18}" type="pres">
      <dgm:prSet presAssocID="{5D72DEBB-C4EE-4A4C-998A-DBACC02F0CFB}" presName="childText" presStyleLbl="conFgAcc1" presStyleIdx="0" presStyleCnt="4">
        <dgm:presLayoutVars>
          <dgm:bulletEnabled val="1"/>
        </dgm:presLayoutVars>
      </dgm:prSet>
      <dgm:spPr/>
    </dgm:pt>
    <dgm:pt modelId="{D5BCB613-75FD-4DEE-8DA5-6CE19F632FB4}" type="pres">
      <dgm:prSet presAssocID="{2E39222F-7B7B-4ED2-827E-1328DFCF5572}" presName="spaceBetweenRectangles" presStyleCnt="0"/>
      <dgm:spPr/>
    </dgm:pt>
    <dgm:pt modelId="{AD00622C-704A-40DB-AA9A-CF6B66B9CB56}" type="pres">
      <dgm:prSet presAssocID="{240C59D7-2CE4-462A-9515-C237DA44CA8D}" presName="parentLin" presStyleCnt="0"/>
      <dgm:spPr/>
    </dgm:pt>
    <dgm:pt modelId="{1C3B8E56-CDD6-48F6-8138-C0343817464C}" type="pres">
      <dgm:prSet presAssocID="{240C59D7-2CE4-462A-9515-C237DA44CA8D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120FC45C-3BD5-48EA-A639-E7D5A20ED3FD}" type="pres">
      <dgm:prSet presAssocID="{240C59D7-2CE4-462A-9515-C237DA44CA8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7A93D8-BD3E-486E-ABDB-8DA346AD7C11}" type="pres">
      <dgm:prSet presAssocID="{240C59D7-2CE4-462A-9515-C237DA44CA8D}" presName="negativeSpace" presStyleCnt="0"/>
      <dgm:spPr/>
    </dgm:pt>
    <dgm:pt modelId="{58D67328-282B-4E2B-B4DB-8AD412BAFFBC}" type="pres">
      <dgm:prSet presAssocID="{240C59D7-2CE4-462A-9515-C237DA44CA8D}" presName="childText" presStyleLbl="conFgAcc1" presStyleIdx="1" presStyleCnt="4">
        <dgm:presLayoutVars>
          <dgm:bulletEnabled val="1"/>
        </dgm:presLayoutVars>
      </dgm:prSet>
      <dgm:spPr/>
    </dgm:pt>
    <dgm:pt modelId="{C761DE94-27E5-4F75-9E5A-A7E6DD8791DF}" type="pres">
      <dgm:prSet presAssocID="{947B3124-FA3E-44E6-A51D-10587B3FB02E}" presName="spaceBetweenRectangles" presStyleCnt="0"/>
      <dgm:spPr/>
    </dgm:pt>
    <dgm:pt modelId="{B38C66CE-824B-42F9-A9FE-390D8396D086}" type="pres">
      <dgm:prSet presAssocID="{B05E394A-9B94-4D12-AA2A-4A782672DD2C}" presName="parentLin" presStyleCnt="0"/>
      <dgm:spPr/>
    </dgm:pt>
    <dgm:pt modelId="{0846F4B8-B208-428D-B0F2-ECF3D2F850BA}" type="pres">
      <dgm:prSet presAssocID="{B05E394A-9B94-4D12-AA2A-4A782672DD2C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8D3EE3B5-4895-4D5C-BF7C-9C953348E53B}" type="pres">
      <dgm:prSet presAssocID="{B05E394A-9B94-4D12-AA2A-4A782672DD2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62F509-6396-4BFC-87D5-70BB0970B22E}" type="pres">
      <dgm:prSet presAssocID="{B05E394A-9B94-4D12-AA2A-4A782672DD2C}" presName="negativeSpace" presStyleCnt="0"/>
      <dgm:spPr/>
    </dgm:pt>
    <dgm:pt modelId="{F776FF77-BBFD-429A-B555-3A759A0377CC}" type="pres">
      <dgm:prSet presAssocID="{B05E394A-9B94-4D12-AA2A-4A782672DD2C}" presName="childText" presStyleLbl="conFgAcc1" presStyleIdx="2" presStyleCnt="4">
        <dgm:presLayoutVars>
          <dgm:bulletEnabled val="1"/>
        </dgm:presLayoutVars>
      </dgm:prSet>
      <dgm:spPr/>
    </dgm:pt>
    <dgm:pt modelId="{50B95615-CB8F-4CC2-8F64-0166EFD65558}" type="pres">
      <dgm:prSet presAssocID="{7A5B6132-DA9E-4D4C-92AC-FEA7555A6732}" presName="spaceBetweenRectangles" presStyleCnt="0"/>
      <dgm:spPr/>
    </dgm:pt>
    <dgm:pt modelId="{4B0D7589-22A6-4093-85FF-B52BB19A6325}" type="pres">
      <dgm:prSet presAssocID="{A577BABC-BE0D-45B3-AC73-9E1090C16047}" presName="parentLin" presStyleCnt="0"/>
      <dgm:spPr/>
    </dgm:pt>
    <dgm:pt modelId="{3444074F-3C3B-44FF-B1C8-C2FC4CF70827}" type="pres">
      <dgm:prSet presAssocID="{A577BABC-BE0D-45B3-AC73-9E1090C16047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333FF6B1-F70A-4601-8A6C-57EE44B43E8C}" type="pres">
      <dgm:prSet presAssocID="{A577BABC-BE0D-45B3-AC73-9E1090C1604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6FE5F2-4C5B-4AE5-B042-17870F7FAEAD}" type="pres">
      <dgm:prSet presAssocID="{A577BABC-BE0D-45B3-AC73-9E1090C16047}" presName="negativeSpace" presStyleCnt="0"/>
      <dgm:spPr/>
    </dgm:pt>
    <dgm:pt modelId="{B3A81B91-F9F1-4E1B-9092-F6EAFCC3BD5D}" type="pres">
      <dgm:prSet presAssocID="{A577BABC-BE0D-45B3-AC73-9E1090C1604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B6A3B9A-2C64-47EF-91D0-CFD3082223F1}" type="presOf" srcId="{B05E394A-9B94-4D12-AA2A-4A782672DD2C}" destId="{8D3EE3B5-4895-4D5C-BF7C-9C953348E53B}" srcOrd="1" destOrd="0" presId="urn:microsoft.com/office/officeart/2005/8/layout/list1"/>
    <dgm:cxn modelId="{1A220DA0-ED41-4929-AA2B-745CE0C8832B}" srcId="{0274B17C-A8D6-4EC1-9F74-DEF1B852E50E}" destId="{5D72DEBB-C4EE-4A4C-998A-DBACC02F0CFB}" srcOrd="0" destOrd="0" parTransId="{17E68D72-00DC-4896-AF97-6202D147E269}" sibTransId="{2E39222F-7B7B-4ED2-827E-1328DFCF5572}"/>
    <dgm:cxn modelId="{C61290F4-115D-48A5-BDAE-C9DFCA35CB3A}" type="presOf" srcId="{240C59D7-2CE4-462A-9515-C237DA44CA8D}" destId="{1C3B8E56-CDD6-48F6-8138-C0343817464C}" srcOrd="0" destOrd="0" presId="urn:microsoft.com/office/officeart/2005/8/layout/list1"/>
    <dgm:cxn modelId="{910A7DF5-E214-4793-B0E5-4BDA9128D21F}" srcId="{0274B17C-A8D6-4EC1-9F74-DEF1B852E50E}" destId="{240C59D7-2CE4-462A-9515-C237DA44CA8D}" srcOrd="1" destOrd="0" parTransId="{CD49C4B8-92C8-418B-931E-B71E1BE6881B}" sibTransId="{947B3124-FA3E-44E6-A51D-10587B3FB02E}"/>
    <dgm:cxn modelId="{91D23954-9AD5-4C73-B906-33E94F10A7B1}" type="presOf" srcId="{B05E394A-9B94-4D12-AA2A-4A782672DD2C}" destId="{0846F4B8-B208-428D-B0F2-ECF3D2F850BA}" srcOrd="0" destOrd="0" presId="urn:microsoft.com/office/officeart/2005/8/layout/list1"/>
    <dgm:cxn modelId="{6C1C8E10-99ED-488C-A5B2-C580A683BE29}" type="presOf" srcId="{A577BABC-BE0D-45B3-AC73-9E1090C16047}" destId="{333FF6B1-F70A-4601-8A6C-57EE44B43E8C}" srcOrd="1" destOrd="0" presId="urn:microsoft.com/office/officeart/2005/8/layout/list1"/>
    <dgm:cxn modelId="{48306870-223E-4905-B38D-B6776A146D4F}" type="presOf" srcId="{5D72DEBB-C4EE-4A4C-998A-DBACC02F0CFB}" destId="{20A6C866-FD85-4400-83D4-E3B919A34B51}" srcOrd="0" destOrd="0" presId="urn:microsoft.com/office/officeart/2005/8/layout/list1"/>
    <dgm:cxn modelId="{77A5E42D-B976-4A81-A510-54DEAC618073}" type="presOf" srcId="{240C59D7-2CE4-462A-9515-C237DA44CA8D}" destId="{120FC45C-3BD5-48EA-A639-E7D5A20ED3FD}" srcOrd="1" destOrd="0" presId="urn:microsoft.com/office/officeart/2005/8/layout/list1"/>
    <dgm:cxn modelId="{DAD30B86-5D82-4561-9BF4-8FBCCDDA715C}" srcId="{0274B17C-A8D6-4EC1-9F74-DEF1B852E50E}" destId="{B05E394A-9B94-4D12-AA2A-4A782672DD2C}" srcOrd="2" destOrd="0" parTransId="{A56B56F5-D1A3-4E94-9B1D-AFE1904D8299}" sibTransId="{7A5B6132-DA9E-4D4C-92AC-FEA7555A6732}"/>
    <dgm:cxn modelId="{37998C3A-0194-47D0-A353-A2CF2BAD6005}" type="presOf" srcId="{A577BABC-BE0D-45B3-AC73-9E1090C16047}" destId="{3444074F-3C3B-44FF-B1C8-C2FC4CF70827}" srcOrd="0" destOrd="0" presId="urn:microsoft.com/office/officeart/2005/8/layout/list1"/>
    <dgm:cxn modelId="{2FC90D75-5B86-4910-86AB-B9614D96AA7F}" srcId="{0274B17C-A8D6-4EC1-9F74-DEF1B852E50E}" destId="{A577BABC-BE0D-45B3-AC73-9E1090C16047}" srcOrd="3" destOrd="0" parTransId="{F5DCB4A3-5B14-435D-A7CB-F38F33510392}" sibTransId="{6E111F6D-FAA8-4B0F-B97F-FF274B009E84}"/>
    <dgm:cxn modelId="{CA14B1C2-ACFE-4C0C-991B-AD80E6DAD908}" type="presOf" srcId="{0274B17C-A8D6-4EC1-9F74-DEF1B852E50E}" destId="{290ADAC8-17E0-4F11-BE79-899CD4DD5E12}" srcOrd="0" destOrd="0" presId="urn:microsoft.com/office/officeart/2005/8/layout/list1"/>
    <dgm:cxn modelId="{47C037E2-7ADD-4945-9B3F-B29C8120FE62}" type="presOf" srcId="{5D72DEBB-C4EE-4A4C-998A-DBACC02F0CFB}" destId="{833C47F7-914D-4919-99FE-C55F44DD4350}" srcOrd="1" destOrd="0" presId="urn:microsoft.com/office/officeart/2005/8/layout/list1"/>
    <dgm:cxn modelId="{EC608088-FD7A-40F9-A4D8-C6112273B6D9}" type="presParOf" srcId="{290ADAC8-17E0-4F11-BE79-899CD4DD5E12}" destId="{45EF6FC4-75DC-49E3-BD05-7B7E6300CE25}" srcOrd="0" destOrd="0" presId="urn:microsoft.com/office/officeart/2005/8/layout/list1"/>
    <dgm:cxn modelId="{133A7D94-CBA3-4B0E-923D-E28B2A3C7764}" type="presParOf" srcId="{45EF6FC4-75DC-49E3-BD05-7B7E6300CE25}" destId="{20A6C866-FD85-4400-83D4-E3B919A34B51}" srcOrd="0" destOrd="0" presId="urn:microsoft.com/office/officeart/2005/8/layout/list1"/>
    <dgm:cxn modelId="{07AFEEB0-04F0-4437-B99A-5D9ACE11168C}" type="presParOf" srcId="{45EF6FC4-75DC-49E3-BD05-7B7E6300CE25}" destId="{833C47F7-914D-4919-99FE-C55F44DD4350}" srcOrd="1" destOrd="0" presId="urn:microsoft.com/office/officeart/2005/8/layout/list1"/>
    <dgm:cxn modelId="{97F0A3EF-2AE7-42E5-9E5A-B571453144E7}" type="presParOf" srcId="{290ADAC8-17E0-4F11-BE79-899CD4DD5E12}" destId="{1CA09CCC-EF99-4340-B4E1-5E5C5D8074D6}" srcOrd="1" destOrd="0" presId="urn:microsoft.com/office/officeart/2005/8/layout/list1"/>
    <dgm:cxn modelId="{32165436-BD08-4922-8593-4D404A0E63FC}" type="presParOf" srcId="{290ADAC8-17E0-4F11-BE79-899CD4DD5E12}" destId="{5EFADA3F-DBD8-47B3-87A4-F7C4DF43CC18}" srcOrd="2" destOrd="0" presId="urn:microsoft.com/office/officeart/2005/8/layout/list1"/>
    <dgm:cxn modelId="{44709DDF-29FF-4EDF-888C-D2750E0B9522}" type="presParOf" srcId="{290ADAC8-17E0-4F11-BE79-899CD4DD5E12}" destId="{D5BCB613-75FD-4DEE-8DA5-6CE19F632FB4}" srcOrd="3" destOrd="0" presId="urn:microsoft.com/office/officeart/2005/8/layout/list1"/>
    <dgm:cxn modelId="{8AAB323A-8582-40D0-B290-C4DFC5A4E060}" type="presParOf" srcId="{290ADAC8-17E0-4F11-BE79-899CD4DD5E12}" destId="{AD00622C-704A-40DB-AA9A-CF6B66B9CB56}" srcOrd="4" destOrd="0" presId="urn:microsoft.com/office/officeart/2005/8/layout/list1"/>
    <dgm:cxn modelId="{EF98E499-9E96-4ADC-B264-20BD6A2E4B0A}" type="presParOf" srcId="{AD00622C-704A-40DB-AA9A-CF6B66B9CB56}" destId="{1C3B8E56-CDD6-48F6-8138-C0343817464C}" srcOrd="0" destOrd="0" presId="urn:microsoft.com/office/officeart/2005/8/layout/list1"/>
    <dgm:cxn modelId="{97E67E28-D0AF-44FB-94B8-9F39C5571E8B}" type="presParOf" srcId="{AD00622C-704A-40DB-AA9A-CF6B66B9CB56}" destId="{120FC45C-3BD5-48EA-A639-E7D5A20ED3FD}" srcOrd="1" destOrd="0" presId="urn:microsoft.com/office/officeart/2005/8/layout/list1"/>
    <dgm:cxn modelId="{97959CC9-DC47-42C6-8B76-9884462479BB}" type="presParOf" srcId="{290ADAC8-17E0-4F11-BE79-899CD4DD5E12}" destId="{197A93D8-BD3E-486E-ABDB-8DA346AD7C11}" srcOrd="5" destOrd="0" presId="urn:microsoft.com/office/officeart/2005/8/layout/list1"/>
    <dgm:cxn modelId="{C9FB4B0E-4E4D-4925-91BA-5E9E42167DF9}" type="presParOf" srcId="{290ADAC8-17E0-4F11-BE79-899CD4DD5E12}" destId="{58D67328-282B-4E2B-B4DB-8AD412BAFFBC}" srcOrd="6" destOrd="0" presId="urn:microsoft.com/office/officeart/2005/8/layout/list1"/>
    <dgm:cxn modelId="{36967AF5-8143-4889-B240-A8E1A8D94A54}" type="presParOf" srcId="{290ADAC8-17E0-4F11-BE79-899CD4DD5E12}" destId="{C761DE94-27E5-4F75-9E5A-A7E6DD8791DF}" srcOrd="7" destOrd="0" presId="urn:microsoft.com/office/officeart/2005/8/layout/list1"/>
    <dgm:cxn modelId="{C7EEB676-2625-466E-BFD3-B62871FAF87C}" type="presParOf" srcId="{290ADAC8-17E0-4F11-BE79-899CD4DD5E12}" destId="{B38C66CE-824B-42F9-A9FE-390D8396D086}" srcOrd="8" destOrd="0" presId="urn:microsoft.com/office/officeart/2005/8/layout/list1"/>
    <dgm:cxn modelId="{7C966A02-C87D-4E5E-A024-61B11C3E8227}" type="presParOf" srcId="{B38C66CE-824B-42F9-A9FE-390D8396D086}" destId="{0846F4B8-B208-428D-B0F2-ECF3D2F850BA}" srcOrd="0" destOrd="0" presId="urn:microsoft.com/office/officeart/2005/8/layout/list1"/>
    <dgm:cxn modelId="{DC0AFD1A-2996-44BA-8C39-2CC579794BEA}" type="presParOf" srcId="{B38C66CE-824B-42F9-A9FE-390D8396D086}" destId="{8D3EE3B5-4895-4D5C-BF7C-9C953348E53B}" srcOrd="1" destOrd="0" presId="urn:microsoft.com/office/officeart/2005/8/layout/list1"/>
    <dgm:cxn modelId="{C5724DE3-A879-4BED-A646-CDD4B880EAD2}" type="presParOf" srcId="{290ADAC8-17E0-4F11-BE79-899CD4DD5E12}" destId="{F262F509-6396-4BFC-87D5-70BB0970B22E}" srcOrd="9" destOrd="0" presId="urn:microsoft.com/office/officeart/2005/8/layout/list1"/>
    <dgm:cxn modelId="{63A0013E-8BA5-4279-8B05-8D3343D7057E}" type="presParOf" srcId="{290ADAC8-17E0-4F11-BE79-899CD4DD5E12}" destId="{F776FF77-BBFD-429A-B555-3A759A0377CC}" srcOrd="10" destOrd="0" presId="urn:microsoft.com/office/officeart/2005/8/layout/list1"/>
    <dgm:cxn modelId="{B308D475-5BCC-4A11-9E10-40D94AE0FBAE}" type="presParOf" srcId="{290ADAC8-17E0-4F11-BE79-899CD4DD5E12}" destId="{50B95615-CB8F-4CC2-8F64-0166EFD65558}" srcOrd="11" destOrd="0" presId="urn:microsoft.com/office/officeart/2005/8/layout/list1"/>
    <dgm:cxn modelId="{C275B952-17B4-4900-88D5-7DF087276EFD}" type="presParOf" srcId="{290ADAC8-17E0-4F11-BE79-899CD4DD5E12}" destId="{4B0D7589-22A6-4093-85FF-B52BB19A6325}" srcOrd="12" destOrd="0" presId="urn:microsoft.com/office/officeart/2005/8/layout/list1"/>
    <dgm:cxn modelId="{794A7838-102F-4861-B58E-0FDB41D614C3}" type="presParOf" srcId="{4B0D7589-22A6-4093-85FF-B52BB19A6325}" destId="{3444074F-3C3B-44FF-B1C8-C2FC4CF70827}" srcOrd="0" destOrd="0" presId="urn:microsoft.com/office/officeart/2005/8/layout/list1"/>
    <dgm:cxn modelId="{4C1D06D7-1319-4A0E-82FD-7EBE1F792719}" type="presParOf" srcId="{4B0D7589-22A6-4093-85FF-B52BB19A6325}" destId="{333FF6B1-F70A-4601-8A6C-57EE44B43E8C}" srcOrd="1" destOrd="0" presId="urn:microsoft.com/office/officeart/2005/8/layout/list1"/>
    <dgm:cxn modelId="{B8FFFDCD-58BF-45D6-91F7-7B2C07DF6EAC}" type="presParOf" srcId="{290ADAC8-17E0-4F11-BE79-899CD4DD5E12}" destId="{A06FE5F2-4C5B-4AE5-B042-17870F7FAEAD}" srcOrd="13" destOrd="0" presId="urn:microsoft.com/office/officeart/2005/8/layout/list1"/>
    <dgm:cxn modelId="{F9C1CB08-BDE0-408E-8488-C2739F236B04}" type="presParOf" srcId="{290ADAC8-17E0-4F11-BE79-899CD4DD5E12}" destId="{B3A81B91-F9F1-4E1B-9092-F6EAFCC3BD5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74B17C-A8D6-4EC1-9F74-DEF1B852E50E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5D72DEBB-C4EE-4A4C-998A-DBACC02F0CFB}">
      <dgm:prSet phldrT="[文本]" custT="1"/>
      <dgm:spPr/>
      <dgm:t>
        <a:bodyPr/>
        <a:lstStyle/>
        <a:p>
          <a:r>
            <a:rPr lang="zh-CN" altLang="en-US" sz="3600" dirty="0" smtClean="0">
              <a:latin typeface="標楷體"/>
              <a:ea typeface="標楷體"/>
            </a:rPr>
            <a:t>☆</a:t>
          </a:r>
          <a:r>
            <a:rPr lang="zh-TW" altLang="en-US" sz="3600" dirty="0" smtClean="0">
              <a:latin typeface="標楷體"/>
              <a:ea typeface="標楷體"/>
            </a:rPr>
            <a:t>服務紀錄系統操作</a:t>
          </a:r>
          <a:endParaRPr lang="zh-CN" altLang="en-US" sz="3600" dirty="0"/>
        </a:p>
      </dgm:t>
    </dgm:pt>
    <dgm:pt modelId="{17E68D72-00DC-4896-AF97-6202D147E269}" type="par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E39222F-7B7B-4ED2-827E-1328DFCF5572}" type="sib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40C59D7-2CE4-462A-9515-C237DA44CA8D}">
      <dgm:prSet phldrT="[文本]" custT="1"/>
      <dgm:spPr/>
      <dgm:t>
        <a:bodyPr/>
        <a:lstStyle/>
        <a:p>
          <a:r>
            <a:rPr lang="zh-TW" altLang="zh-CN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☆</a:t>
          </a:r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專業服務費</a:t>
          </a:r>
          <a:endParaRPr lang="zh-TW" altLang="zh-CN" sz="36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D49C4B8-92C8-418B-931E-B71E1BE6881B}" type="par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947B3124-FA3E-44E6-A51D-10587B3FB02E}" type="sib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B05E394A-9B94-4D12-AA2A-4A782672DD2C}">
      <dgm:prSet phldrT="[文本]" custT="1"/>
      <dgm:spPr/>
      <dgm:t>
        <a:bodyPr/>
        <a:lstStyle/>
        <a:p>
          <a:r>
            <a:rPr lang="zh-TW" altLang="zh-CN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☆預定獎勵辦法</a:t>
          </a:r>
        </a:p>
      </dgm:t>
    </dgm:pt>
    <dgm:pt modelId="{A56B56F5-D1A3-4E94-9B1D-AFE1904D8299}" type="parTrans" cxnId="{DAD30B86-5D82-4561-9BF4-8FBCCDDA715C}">
      <dgm:prSet/>
      <dgm:spPr/>
      <dgm:t>
        <a:bodyPr/>
        <a:lstStyle/>
        <a:p>
          <a:endParaRPr lang="zh-CN" altLang="en-US"/>
        </a:p>
      </dgm:t>
    </dgm:pt>
    <dgm:pt modelId="{7A5B6132-DA9E-4D4C-92AC-FEA7555A6732}" type="sibTrans" cxnId="{DAD30B86-5D82-4561-9BF4-8FBCCDDA715C}">
      <dgm:prSet/>
      <dgm:spPr/>
      <dgm:t>
        <a:bodyPr/>
        <a:lstStyle/>
        <a:p>
          <a:endParaRPr lang="zh-CN" altLang="en-US"/>
        </a:p>
      </dgm:t>
    </dgm:pt>
    <dgm:pt modelId="{A577BABC-BE0D-45B3-AC73-9E1090C16047}">
      <dgm:prSet phldrT="[文本]"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☆費用給付與重要時程</a:t>
          </a:r>
        </a:p>
      </dgm:t>
    </dgm:pt>
    <dgm:pt modelId="{6E111F6D-FAA8-4B0F-B97F-FF274B009E84}" type="sibTrans" cxnId="{2FC90D75-5B86-4910-86AB-B9614D96AA7F}">
      <dgm:prSet/>
      <dgm:spPr/>
      <dgm:t>
        <a:bodyPr/>
        <a:lstStyle/>
        <a:p>
          <a:endParaRPr lang="zh-CN" altLang="en-US"/>
        </a:p>
      </dgm:t>
    </dgm:pt>
    <dgm:pt modelId="{F5DCB4A3-5B14-435D-A7CB-F38F33510392}" type="parTrans" cxnId="{2FC90D75-5B86-4910-86AB-B9614D96AA7F}">
      <dgm:prSet/>
      <dgm:spPr/>
      <dgm:t>
        <a:bodyPr/>
        <a:lstStyle/>
        <a:p>
          <a:endParaRPr lang="zh-CN" altLang="en-US"/>
        </a:p>
      </dgm:t>
    </dgm:pt>
    <dgm:pt modelId="{290ADAC8-17E0-4F11-BE79-899CD4DD5E12}" type="pres">
      <dgm:prSet presAssocID="{0274B17C-A8D6-4EC1-9F74-DEF1B852E5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EF6FC4-75DC-49E3-BD05-7B7E6300CE25}" type="pres">
      <dgm:prSet presAssocID="{5D72DEBB-C4EE-4A4C-998A-DBACC02F0CFB}" presName="parentLin" presStyleCnt="0"/>
      <dgm:spPr/>
    </dgm:pt>
    <dgm:pt modelId="{20A6C866-FD85-4400-83D4-E3B919A34B51}" type="pres">
      <dgm:prSet presAssocID="{5D72DEBB-C4EE-4A4C-998A-DBACC02F0CFB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833C47F7-914D-4919-99FE-C55F44DD4350}" type="pres">
      <dgm:prSet presAssocID="{5D72DEBB-C4EE-4A4C-998A-DBACC02F0CFB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A09CCC-EF99-4340-B4E1-5E5C5D8074D6}" type="pres">
      <dgm:prSet presAssocID="{5D72DEBB-C4EE-4A4C-998A-DBACC02F0CFB}" presName="negativeSpace" presStyleCnt="0"/>
      <dgm:spPr/>
    </dgm:pt>
    <dgm:pt modelId="{5EFADA3F-DBD8-47B3-87A4-F7C4DF43CC18}" type="pres">
      <dgm:prSet presAssocID="{5D72DEBB-C4EE-4A4C-998A-DBACC02F0CFB}" presName="childText" presStyleLbl="conFgAcc1" presStyleIdx="0" presStyleCnt="4">
        <dgm:presLayoutVars>
          <dgm:bulletEnabled val="1"/>
        </dgm:presLayoutVars>
      </dgm:prSet>
      <dgm:spPr/>
    </dgm:pt>
    <dgm:pt modelId="{D5BCB613-75FD-4DEE-8DA5-6CE19F632FB4}" type="pres">
      <dgm:prSet presAssocID="{2E39222F-7B7B-4ED2-827E-1328DFCF5572}" presName="spaceBetweenRectangles" presStyleCnt="0"/>
      <dgm:spPr/>
    </dgm:pt>
    <dgm:pt modelId="{AD00622C-704A-40DB-AA9A-CF6B66B9CB56}" type="pres">
      <dgm:prSet presAssocID="{240C59D7-2CE4-462A-9515-C237DA44CA8D}" presName="parentLin" presStyleCnt="0"/>
      <dgm:spPr/>
    </dgm:pt>
    <dgm:pt modelId="{1C3B8E56-CDD6-48F6-8138-C0343817464C}" type="pres">
      <dgm:prSet presAssocID="{240C59D7-2CE4-462A-9515-C237DA44CA8D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120FC45C-3BD5-48EA-A639-E7D5A20ED3FD}" type="pres">
      <dgm:prSet presAssocID="{240C59D7-2CE4-462A-9515-C237DA44CA8D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7A93D8-BD3E-486E-ABDB-8DA346AD7C11}" type="pres">
      <dgm:prSet presAssocID="{240C59D7-2CE4-462A-9515-C237DA44CA8D}" presName="negativeSpace" presStyleCnt="0"/>
      <dgm:spPr/>
    </dgm:pt>
    <dgm:pt modelId="{58D67328-282B-4E2B-B4DB-8AD412BAFFBC}" type="pres">
      <dgm:prSet presAssocID="{240C59D7-2CE4-462A-9515-C237DA44CA8D}" presName="childText" presStyleLbl="conFgAcc1" presStyleIdx="1" presStyleCnt="4">
        <dgm:presLayoutVars>
          <dgm:bulletEnabled val="1"/>
        </dgm:presLayoutVars>
      </dgm:prSet>
      <dgm:spPr/>
    </dgm:pt>
    <dgm:pt modelId="{C761DE94-27E5-4F75-9E5A-A7E6DD8791DF}" type="pres">
      <dgm:prSet presAssocID="{947B3124-FA3E-44E6-A51D-10587B3FB02E}" presName="spaceBetweenRectangles" presStyleCnt="0"/>
      <dgm:spPr/>
    </dgm:pt>
    <dgm:pt modelId="{B38C66CE-824B-42F9-A9FE-390D8396D086}" type="pres">
      <dgm:prSet presAssocID="{B05E394A-9B94-4D12-AA2A-4A782672DD2C}" presName="parentLin" presStyleCnt="0"/>
      <dgm:spPr/>
    </dgm:pt>
    <dgm:pt modelId="{0846F4B8-B208-428D-B0F2-ECF3D2F850BA}" type="pres">
      <dgm:prSet presAssocID="{B05E394A-9B94-4D12-AA2A-4A782672DD2C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8D3EE3B5-4895-4D5C-BF7C-9C953348E53B}" type="pres">
      <dgm:prSet presAssocID="{B05E394A-9B94-4D12-AA2A-4A782672DD2C}" presName="parentText" presStyleLbl="node1" presStyleIdx="2" presStyleCnt="4" custScaleX="13469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62F509-6396-4BFC-87D5-70BB0970B22E}" type="pres">
      <dgm:prSet presAssocID="{B05E394A-9B94-4D12-AA2A-4A782672DD2C}" presName="negativeSpace" presStyleCnt="0"/>
      <dgm:spPr/>
    </dgm:pt>
    <dgm:pt modelId="{F776FF77-BBFD-429A-B555-3A759A0377CC}" type="pres">
      <dgm:prSet presAssocID="{B05E394A-9B94-4D12-AA2A-4A782672DD2C}" presName="childText" presStyleLbl="conFgAcc1" presStyleIdx="2" presStyleCnt="4">
        <dgm:presLayoutVars>
          <dgm:bulletEnabled val="1"/>
        </dgm:presLayoutVars>
      </dgm:prSet>
      <dgm:spPr/>
    </dgm:pt>
    <dgm:pt modelId="{50B95615-CB8F-4CC2-8F64-0166EFD65558}" type="pres">
      <dgm:prSet presAssocID="{7A5B6132-DA9E-4D4C-92AC-FEA7555A6732}" presName="spaceBetweenRectangles" presStyleCnt="0"/>
      <dgm:spPr/>
    </dgm:pt>
    <dgm:pt modelId="{4B0D7589-22A6-4093-85FF-B52BB19A6325}" type="pres">
      <dgm:prSet presAssocID="{A577BABC-BE0D-45B3-AC73-9E1090C16047}" presName="parentLin" presStyleCnt="0"/>
      <dgm:spPr/>
    </dgm:pt>
    <dgm:pt modelId="{3444074F-3C3B-44FF-B1C8-C2FC4CF70827}" type="pres">
      <dgm:prSet presAssocID="{A577BABC-BE0D-45B3-AC73-9E1090C16047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333FF6B1-F70A-4601-8A6C-57EE44B43E8C}" type="pres">
      <dgm:prSet presAssocID="{A577BABC-BE0D-45B3-AC73-9E1090C16047}" presName="parentText" presStyleLbl="node1" presStyleIdx="3" presStyleCnt="4" custScaleX="134756" custLinFactX="11094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6FE5F2-4C5B-4AE5-B042-17870F7FAEAD}" type="pres">
      <dgm:prSet presAssocID="{A577BABC-BE0D-45B3-AC73-9E1090C16047}" presName="negativeSpace" presStyleCnt="0"/>
      <dgm:spPr/>
    </dgm:pt>
    <dgm:pt modelId="{B3A81B91-F9F1-4E1B-9092-F6EAFCC3BD5D}" type="pres">
      <dgm:prSet presAssocID="{A577BABC-BE0D-45B3-AC73-9E1090C1604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FC90D75-5B86-4910-86AB-B9614D96AA7F}" srcId="{0274B17C-A8D6-4EC1-9F74-DEF1B852E50E}" destId="{A577BABC-BE0D-45B3-AC73-9E1090C16047}" srcOrd="3" destOrd="0" parTransId="{F5DCB4A3-5B14-435D-A7CB-F38F33510392}" sibTransId="{6E111F6D-FAA8-4B0F-B97F-FF274B009E84}"/>
    <dgm:cxn modelId="{17468D9B-1E3E-4A3F-95E1-4D9723952B24}" type="presOf" srcId="{0274B17C-A8D6-4EC1-9F74-DEF1B852E50E}" destId="{290ADAC8-17E0-4F11-BE79-899CD4DD5E12}" srcOrd="0" destOrd="0" presId="urn:microsoft.com/office/officeart/2005/8/layout/list1"/>
    <dgm:cxn modelId="{C86F8590-59FA-4EF8-836E-978D59685FEB}" type="presOf" srcId="{5D72DEBB-C4EE-4A4C-998A-DBACC02F0CFB}" destId="{20A6C866-FD85-4400-83D4-E3B919A34B51}" srcOrd="0" destOrd="0" presId="urn:microsoft.com/office/officeart/2005/8/layout/list1"/>
    <dgm:cxn modelId="{A13649A1-D81A-4924-8964-5B4C20F1E41F}" type="presOf" srcId="{240C59D7-2CE4-462A-9515-C237DA44CA8D}" destId="{120FC45C-3BD5-48EA-A639-E7D5A20ED3FD}" srcOrd="1" destOrd="0" presId="urn:microsoft.com/office/officeart/2005/8/layout/list1"/>
    <dgm:cxn modelId="{FD305AB5-9808-4BE6-B6DB-38BFF722339C}" type="presOf" srcId="{B05E394A-9B94-4D12-AA2A-4A782672DD2C}" destId="{8D3EE3B5-4895-4D5C-BF7C-9C953348E53B}" srcOrd="1" destOrd="0" presId="urn:microsoft.com/office/officeart/2005/8/layout/list1"/>
    <dgm:cxn modelId="{1A220DA0-ED41-4929-AA2B-745CE0C8832B}" srcId="{0274B17C-A8D6-4EC1-9F74-DEF1B852E50E}" destId="{5D72DEBB-C4EE-4A4C-998A-DBACC02F0CFB}" srcOrd="0" destOrd="0" parTransId="{17E68D72-00DC-4896-AF97-6202D147E269}" sibTransId="{2E39222F-7B7B-4ED2-827E-1328DFCF5572}"/>
    <dgm:cxn modelId="{5E47071C-17B1-459C-9387-318D862652B0}" type="presOf" srcId="{240C59D7-2CE4-462A-9515-C237DA44CA8D}" destId="{1C3B8E56-CDD6-48F6-8138-C0343817464C}" srcOrd="0" destOrd="0" presId="urn:microsoft.com/office/officeart/2005/8/layout/list1"/>
    <dgm:cxn modelId="{DAD30B86-5D82-4561-9BF4-8FBCCDDA715C}" srcId="{0274B17C-A8D6-4EC1-9F74-DEF1B852E50E}" destId="{B05E394A-9B94-4D12-AA2A-4A782672DD2C}" srcOrd="2" destOrd="0" parTransId="{A56B56F5-D1A3-4E94-9B1D-AFE1904D8299}" sibTransId="{7A5B6132-DA9E-4D4C-92AC-FEA7555A6732}"/>
    <dgm:cxn modelId="{0785A915-3258-4656-83E0-AA885BDA1F3D}" type="presOf" srcId="{5D72DEBB-C4EE-4A4C-998A-DBACC02F0CFB}" destId="{833C47F7-914D-4919-99FE-C55F44DD4350}" srcOrd="1" destOrd="0" presId="urn:microsoft.com/office/officeart/2005/8/layout/list1"/>
    <dgm:cxn modelId="{14E8544C-56F8-4934-9A2E-D916460FB535}" type="presOf" srcId="{A577BABC-BE0D-45B3-AC73-9E1090C16047}" destId="{333FF6B1-F70A-4601-8A6C-57EE44B43E8C}" srcOrd="1" destOrd="0" presId="urn:microsoft.com/office/officeart/2005/8/layout/list1"/>
    <dgm:cxn modelId="{910A7DF5-E214-4793-B0E5-4BDA9128D21F}" srcId="{0274B17C-A8D6-4EC1-9F74-DEF1B852E50E}" destId="{240C59D7-2CE4-462A-9515-C237DA44CA8D}" srcOrd="1" destOrd="0" parTransId="{CD49C4B8-92C8-418B-931E-B71E1BE6881B}" sibTransId="{947B3124-FA3E-44E6-A51D-10587B3FB02E}"/>
    <dgm:cxn modelId="{7BA06440-D988-4355-ACB1-4304EBD459BB}" type="presOf" srcId="{A577BABC-BE0D-45B3-AC73-9E1090C16047}" destId="{3444074F-3C3B-44FF-B1C8-C2FC4CF70827}" srcOrd="0" destOrd="0" presId="urn:microsoft.com/office/officeart/2005/8/layout/list1"/>
    <dgm:cxn modelId="{F5501EC0-C32D-4285-8256-8268BE1F0CC3}" type="presOf" srcId="{B05E394A-9B94-4D12-AA2A-4A782672DD2C}" destId="{0846F4B8-B208-428D-B0F2-ECF3D2F850BA}" srcOrd="0" destOrd="0" presId="urn:microsoft.com/office/officeart/2005/8/layout/list1"/>
    <dgm:cxn modelId="{4B073808-2BCE-401E-BADB-E48E6E29C0E3}" type="presParOf" srcId="{290ADAC8-17E0-4F11-BE79-899CD4DD5E12}" destId="{45EF6FC4-75DC-49E3-BD05-7B7E6300CE25}" srcOrd="0" destOrd="0" presId="urn:microsoft.com/office/officeart/2005/8/layout/list1"/>
    <dgm:cxn modelId="{F82E336D-2B6C-4452-AF3E-6C07840AF039}" type="presParOf" srcId="{45EF6FC4-75DC-49E3-BD05-7B7E6300CE25}" destId="{20A6C866-FD85-4400-83D4-E3B919A34B51}" srcOrd="0" destOrd="0" presId="urn:microsoft.com/office/officeart/2005/8/layout/list1"/>
    <dgm:cxn modelId="{9378E1AD-EF6C-46CD-B285-B1BEEB72DFD1}" type="presParOf" srcId="{45EF6FC4-75DC-49E3-BD05-7B7E6300CE25}" destId="{833C47F7-914D-4919-99FE-C55F44DD4350}" srcOrd="1" destOrd="0" presId="urn:microsoft.com/office/officeart/2005/8/layout/list1"/>
    <dgm:cxn modelId="{F81CFBB4-7B24-4FBF-B9FA-0E31B47B754B}" type="presParOf" srcId="{290ADAC8-17E0-4F11-BE79-899CD4DD5E12}" destId="{1CA09CCC-EF99-4340-B4E1-5E5C5D8074D6}" srcOrd="1" destOrd="0" presId="urn:microsoft.com/office/officeart/2005/8/layout/list1"/>
    <dgm:cxn modelId="{0CCDEE9F-837D-4840-AE11-402E58AF9FE8}" type="presParOf" srcId="{290ADAC8-17E0-4F11-BE79-899CD4DD5E12}" destId="{5EFADA3F-DBD8-47B3-87A4-F7C4DF43CC18}" srcOrd="2" destOrd="0" presId="urn:microsoft.com/office/officeart/2005/8/layout/list1"/>
    <dgm:cxn modelId="{656322DB-677A-428C-A4AB-E35EC91AD665}" type="presParOf" srcId="{290ADAC8-17E0-4F11-BE79-899CD4DD5E12}" destId="{D5BCB613-75FD-4DEE-8DA5-6CE19F632FB4}" srcOrd="3" destOrd="0" presId="urn:microsoft.com/office/officeart/2005/8/layout/list1"/>
    <dgm:cxn modelId="{27E819AD-E1B8-4EE0-A668-E4FE481A6E13}" type="presParOf" srcId="{290ADAC8-17E0-4F11-BE79-899CD4DD5E12}" destId="{AD00622C-704A-40DB-AA9A-CF6B66B9CB56}" srcOrd="4" destOrd="0" presId="urn:microsoft.com/office/officeart/2005/8/layout/list1"/>
    <dgm:cxn modelId="{219A35E9-F802-4809-88EA-E0C37EFD1884}" type="presParOf" srcId="{AD00622C-704A-40DB-AA9A-CF6B66B9CB56}" destId="{1C3B8E56-CDD6-48F6-8138-C0343817464C}" srcOrd="0" destOrd="0" presId="urn:microsoft.com/office/officeart/2005/8/layout/list1"/>
    <dgm:cxn modelId="{7FB75967-B609-4088-B60F-B424B64D50BA}" type="presParOf" srcId="{AD00622C-704A-40DB-AA9A-CF6B66B9CB56}" destId="{120FC45C-3BD5-48EA-A639-E7D5A20ED3FD}" srcOrd="1" destOrd="0" presId="urn:microsoft.com/office/officeart/2005/8/layout/list1"/>
    <dgm:cxn modelId="{73EB16F4-8256-43F7-87D5-8F50C1D4023D}" type="presParOf" srcId="{290ADAC8-17E0-4F11-BE79-899CD4DD5E12}" destId="{197A93D8-BD3E-486E-ABDB-8DA346AD7C11}" srcOrd="5" destOrd="0" presId="urn:microsoft.com/office/officeart/2005/8/layout/list1"/>
    <dgm:cxn modelId="{F058A479-E63F-4178-96A0-3D03A3F921EA}" type="presParOf" srcId="{290ADAC8-17E0-4F11-BE79-899CD4DD5E12}" destId="{58D67328-282B-4E2B-B4DB-8AD412BAFFBC}" srcOrd="6" destOrd="0" presId="urn:microsoft.com/office/officeart/2005/8/layout/list1"/>
    <dgm:cxn modelId="{B6F29AF7-1454-4CC6-BAA5-AE1AB7E7A8B6}" type="presParOf" srcId="{290ADAC8-17E0-4F11-BE79-899CD4DD5E12}" destId="{C761DE94-27E5-4F75-9E5A-A7E6DD8791DF}" srcOrd="7" destOrd="0" presId="urn:microsoft.com/office/officeart/2005/8/layout/list1"/>
    <dgm:cxn modelId="{B0258D78-BED4-4133-8DD9-EC45E5A84F9C}" type="presParOf" srcId="{290ADAC8-17E0-4F11-BE79-899CD4DD5E12}" destId="{B38C66CE-824B-42F9-A9FE-390D8396D086}" srcOrd="8" destOrd="0" presId="urn:microsoft.com/office/officeart/2005/8/layout/list1"/>
    <dgm:cxn modelId="{C43FEBC7-387C-4B51-A4D3-06D5B70A520A}" type="presParOf" srcId="{B38C66CE-824B-42F9-A9FE-390D8396D086}" destId="{0846F4B8-B208-428D-B0F2-ECF3D2F850BA}" srcOrd="0" destOrd="0" presId="urn:microsoft.com/office/officeart/2005/8/layout/list1"/>
    <dgm:cxn modelId="{D6DB0A83-8FE3-42CE-95CB-73E91D34B601}" type="presParOf" srcId="{B38C66CE-824B-42F9-A9FE-390D8396D086}" destId="{8D3EE3B5-4895-4D5C-BF7C-9C953348E53B}" srcOrd="1" destOrd="0" presId="urn:microsoft.com/office/officeart/2005/8/layout/list1"/>
    <dgm:cxn modelId="{3C80F4E6-600F-4B51-8374-470C874DA04F}" type="presParOf" srcId="{290ADAC8-17E0-4F11-BE79-899CD4DD5E12}" destId="{F262F509-6396-4BFC-87D5-70BB0970B22E}" srcOrd="9" destOrd="0" presId="urn:microsoft.com/office/officeart/2005/8/layout/list1"/>
    <dgm:cxn modelId="{B412713E-2A81-46F5-BB24-61655E73C386}" type="presParOf" srcId="{290ADAC8-17E0-4F11-BE79-899CD4DD5E12}" destId="{F776FF77-BBFD-429A-B555-3A759A0377CC}" srcOrd="10" destOrd="0" presId="urn:microsoft.com/office/officeart/2005/8/layout/list1"/>
    <dgm:cxn modelId="{16D68162-1EDD-45FD-86F3-6ED228B7274E}" type="presParOf" srcId="{290ADAC8-17E0-4F11-BE79-899CD4DD5E12}" destId="{50B95615-CB8F-4CC2-8F64-0166EFD65558}" srcOrd="11" destOrd="0" presId="urn:microsoft.com/office/officeart/2005/8/layout/list1"/>
    <dgm:cxn modelId="{CBD55F6C-0EA8-44AC-91B7-8233F501C54E}" type="presParOf" srcId="{290ADAC8-17E0-4F11-BE79-899CD4DD5E12}" destId="{4B0D7589-22A6-4093-85FF-B52BB19A6325}" srcOrd="12" destOrd="0" presId="urn:microsoft.com/office/officeart/2005/8/layout/list1"/>
    <dgm:cxn modelId="{7510090A-1AAA-4FFA-8A64-8C5A16016848}" type="presParOf" srcId="{4B0D7589-22A6-4093-85FF-B52BB19A6325}" destId="{3444074F-3C3B-44FF-B1C8-C2FC4CF70827}" srcOrd="0" destOrd="0" presId="urn:microsoft.com/office/officeart/2005/8/layout/list1"/>
    <dgm:cxn modelId="{511398B1-6081-432B-B1B8-67B1C02495DD}" type="presParOf" srcId="{4B0D7589-22A6-4093-85FF-B52BB19A6325}" destId="{333FF6B1-F70A-4601-8A6C-57EE44B43E8C}" srcOrd="1" destOrd="0" presId="urn:microsoft.com/office/officeart/2005/8/layout/list1"/>
    <dgm:cxn modelId="{FA2F441C-7ADE-426F-8938-2CE8394A1BEA}" type="presParOf" srcId="{290ADAC8-17E0-4F11-BE79-899CD4DD5E12}" destId="{A06FE5F2-4C5B-4AE5-B042-17870F7FAEAD}" srcOrd="13" destOrd="0" presId="urn:microsoft.com/office/officeart/2005/8/layout/list1"/>
    <dgm:cxn modelId="{0FEACE2C-4615-4757-9067-D09645E98AE8}" type="presParOf" srcId="{290ADAC8-17E0-4F11-BE79-899CD4DD5E12}" destId="{B3A81B91-F9F1-4E1B-9092-F6EAFCC3BD5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74B17C-A8D6-4EC1-9F74-DEF1B852E50E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5D72DEBB-C4EE-4A4C-998A-DBACC02F0CFB}">
      <dgm:prSet phldrT="[文本]" custT="1"/>
      <dgm:spPr/>
      <dgm:t>
        <a:bodyPr/>
        <a:lstStyle/>
        <a:p>
          <a:r>
            <a:rPr lang="zh-CN" altLang="en-US" sz="3600" dirty="0" smtClean="0">
              <a:latin typeface="標楷體"/>
              <a:ea typeface="標楷體"/>
            </a:rPr>
            <a:t>☆</a:t>
          </a:r>
          <a:r>
            <a:rPr lang="zh-TW" altLang="en-US" sz="3600" dirty="0" smtClean="0">
              <a:latin typeface="標楷體"/>
              <a:ea typeface="標楷體"/>
            </a:rPr>
            <a:t>有關服務紀錄系統操作</a:t>
          </a:r>
          <a:endParaRPr lang="zh-CN" altLang="en-US" sz="3600" dirty="0"/>
        </a:p>
      </dgm:t>
    </dgm:pt>
    <dgm:pt modelId="{17E68D72-00DC-4896-AF97-6202D147E269}" type="par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E39222F-7B7B-4ED2-827E-1328DFCF5572}" type="sib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A577BABC-BE0D-45B3-AC73-9E1090C16047}">
      <dgm:prSet phldrT="[文本]" custT="1"/>
      <dgm:spPr/>
      <dgm:t>
        <a:bodyPr/>
        <a:lstStyle/>
        <a:p>
          <a:r>
            <a:rPr lang="zh-TW" altLang="en-US" sz="3600" dirty="0" smtClean="0">
              <a:latin typeface="標楷體"/>
              <a:ea typeface="標楷體"/>
            </a:rPr>
            <a:t>★</a:t>
          </a:r>
          <a:r>
            <a:rPr lang="zh-TW" alt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</a:rPr>
            <a:t>別擔心</a:t>
          </a:r>
          <a:r>
            <a:rPr lang="zh-TW" altLang="en-US" sz="3600" dirty="0" smtClean="0">
              <a:latin typeface="標楷體"/>
              <a:ea typeface="標楷體"/>
            </a:rPr>
            <a:t>有資深藥師實地輔導服務紀錄與系統操作</a:t>
          </a:r>
        </a:p>
      </dgm:t>
    </dgm:pt>
    <dgm:pt modelId="{F5DCB4A3-5B14-435D-A7CB-F38F33510392}" type="parTrans" cxnId="{2FC90D75-5B86-4910-86AB-B9614D96AA7F}">
      <dgm:prSet/>
      <dgm:spPr/>
      <dgm:t>
        <a:bodyPr/>
        <a:lstStyle/>
        <a:p>
          <a:endParaRPr lang="zh-CN" altLang="en-US"/>
        </a:p>
      </dgm:t>
    </dgm:pt>
    <dgm:pt modelId="{6E111F6D-FAA8-4B0F-B97F-FF274B009E84}" type="sibTrans" cxnId="{2FC90D75-5B86-4910-86AB-B9614D96AA7F}">
      <dgm:prSet/>
      <dgm:spPr/>
      <dgm:t>
        <a:bodyPr/>
        <a:lstStyle/>
        <a:p>
          <a:endParaRPr lang="zh-CN" altLang="en-US"/>
        </a:p>
      </dgm:t>
    </dgm:pt>
    <dgm:pt modelId="{290ADAC8-17E0-4F11-BE79-899CD4DD5E12}" type="pres">
      <dgm:prSet presAssocID="{0274B17C-A8D6-4EC1-9F74-DEF1B852E5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EF6FC4-75DC-49E3-BD05-7B7E6300CE25}" type="pres">
      <dgm:prSet presAssocID="{5D72DEBB-C4EE-4A4C-998A-DBACC02F0CFB}" presName="parentLin" presStyleCnt="0"/>
      <dgm:spPr/>
    </dgm:pt>
    <dgm:pt modelId="{20A6C866-FD85-4400-83D4-E3B919A34B51}" type="pres">
      <dgm:prSet presAssocID="{5D72DEBB-C4EE-4A4C-998A-DBACC02F0CFB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833C47F7-914D-4919-99FE-C55F44DD4350}" type="pres">
      <dgm:prSet presAssocID="{5D72DEBB-C4EE-4A4C-998A-DBACC02F0CFB}" presName="parentText" presStyleLbl="node1" presStyleIdx="0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A09CCC-EF99-4340-B4E1-5E5C5D8074D6}" type="pres">
      <dgm:prSet presAssocID="{5D72DEBB-C4EE-4A4C-998A-DBACC02F0CFB}" presName="negativeSpace" presStyleCnt="0"/>
      <dgm:spPr/>
    </dgm:pt>
    <dgm:pt modelId="{5EFADA3F-DBD8-47B3-87A4-F7C4DF43CC18}" type="pres">
      <dgm:prSet presAssocID="{5D72DEBB-C4EE-4A4C-998A-DBACC02F0CFB}" presName="childText" presStyleLbl="conFgAcc1" presStyleIdx="0" presStyleCnt="2">
        <dgm:presLayoutVars>
          <dgm:bulletEnabled val="1"/>
        </dgm:presLayoutVars>
      </dgm:prSet>
      <dgm:spPr/>
    </dgm:pt>
    <dgm:pt modelId="{D5BCB613-75FD-4DEE-8DA5-6CE19F632FB4}" type="pres">
      <dgm:prSet presAssocID="{2E39222F-7B7B-4ED2-827E-1328DFCF5572}" presName="spaceBetweenRectangles" presStyleCnt="0"/>
      <dgm:spPr/>
    </dgm:pt>
    <dgm:pt modelId="{4B0D7589-22A6-4093-85FF-B52BB19A6325}" type="pres">
      <dgm:prSet presAssocID="{A577BABC-BE0D-45B3-AC73-9E1090C16047}" presName="parentLin" presStyleCnt="0"/>
      <dgm:spPr/>
    </dgm:pt>
    <dgm:pt modelId="{3444074F-3C3B-44FF-B1C8-C2FC4CF70827}" type="pres">
      <dgm:prSet presAssocID="{A577BABC-BE0D-45B3-AC73-9E1090C16047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333FF6B1-F70A-4601-8A6C-57EE44B43E8C}" type="pres">
      <dgm:prSet presAssocID="{A577BABC-BE0D-45B3-AC73-9E1090C16047}" presName="parentText" presStyleLbl="node1" presStyleIdx="1" presStyleCnt="2" custScaleX="142857" custScaleY="95222" custLinFactNeighborX="12022" custLinFactNeighborY="-94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6FE5F2-4C5B-4AE5-B042-17870F7FAEAD}" type="pres">
      <dgm:prSet presAssocID="{A577BABC-BE0D-45B3-AC73-9E1090C16047}" presName="negativeSpace" presStyleCnt="0"/>
      <dgm:spPr/>
    </dgm:pt>
    <dgm:pt modelId="{B3A81B91-F9F1-4E1B-9092-F6EAFCC3BD5D}" type="pres">
      <dgm:prSet presAssocID="{A577BABC-BE0D-45B3-AC73-9E1090C1604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297DFEA-3E87-40E9-93D2-863708055AB9}" type="presOf" srcId="{0274B17C-A8D6-4EC1-9F74-DEF1B852E50E}" destId="{290ADAC8-17E0-4F11-BE79-899CD4DD5E12}" srcOrd="0" destOrd="0" presId="urn:microsoft.com/office/officeart/2005/8/layout/list1"/>
    <dgm:cxn modelId="{2FC90D75-5B86-4910-86AB-B9614D96AA7F}" srcId="{0274B17C-A8D6-4EC1-9F74-DEF1B852E50E}" destId="{A577BABC-BE0D-45B3-AC73-9E1090C16047}" srcOrd="1" destOrd="0" parTransId="{F5DCB4A3-5B14-435D-A7CB-F38F33510392}" sibTransId="{6E111F6D-FAA8-4B0F-B97F-FF274B009E84}"/>
    <dgm:cxn modelId="{EC71A662-4636-4493-9401-C8E57AD7C845}" type="presOf" srcId="{A577BABC-BE0D-45B3-AC73-9E1090C16047}" destId="{3444074F-3C3B-44FF-B1C8-C2FC4CF70827}" srcOrd="0" destOrd="0" presId="urn:microsoft.com/office/officeart/2005/8/layout/list1"/>
    <dgm:cxn modelId="{B43D61CB-1878-4DC6-B792-409A7FE0302A}" type="presOf" srcId="{5D72DEBB-C4EE-4A4C-998A-DBACC02F0CFB}" destId="{833C47F7-914D-4919-99FE-C55F44DD4350}" srcOrd="1" destOrd="0" presId="urn:microsoft.com/office/officeart/2005/8/layout/list1"/>
    <dgm:cxn modelId="{1A220DA0-ED41-4929-AA2B-745CE0C8832B}" srcId="{0274B17C-A8D6-4EC1-9F74-DEF1B852E50E}" destId="{5D72DEBB-C4EE-4A4C-998A-DBACC02F0CFB}" srcOrd="0" destOrd="0" parTransId="{17E68D72-00DC-4896-AF97-6202D147E269}" sibTransId="{2E39222F-7B7B-4ED2-827E-1328DFCF5572}"/>
    <dgm:cxn modelId="{69D9C1B0-45FD-4E06-9FDF-84AF41302BA6}" type="presOf" srcId="{5D72DEBB-C4EE-4A4C-998A-DBACC02F0CFB}" destId="{20A6C866-FD85-4400-83D4-E3B919A34B51}" srcOrd="0" destOrd="0" presId="urn:microsoft.com/office/officeart/2005/8/layout/list1"/>
    <dgm:cxn modelId="{D3C90621-0B59-4F69-BAE7-4C64E5DEC2D7}" type="presOf" srcId="{A577BABC-BE0D-45B3-AC73-9E1090C16047}" destId="{333FF6B1-F70A-4601-8A6C-57EE44B43E8C}" srcOrd="1" destOrd="0" presId="urn:microsoft.com/office/officeart/2005/8/layout/list1"/>
    <dgm:cxn modelId="{AFE569DD-B5FB-4BBF-B9EB-7E2AB5181E73}" type="presParOf" srcId="{290ADAC8-17E0-4F11-BE79-899CD4DD5E12}" destId="{45EF6FC4-75DC-49E3-BD05-7B7E6300CE25}" srcOrd="0" destOrd="0" presId="urn:microsoft.com/office/officeart/2005/8/layout/list1"/>
    <dgm:cxn modelId="{7F0DC9D6-4043-4B27-8960-AF1A5DF9757C}" type="presParOf" srcId="{45EF6FC4-75DC-49E3-BD05-7B7E6300CE25}" destId="{20A6C866-FD85-4400-83D4-E3B919A34B51}" srcOrd="0" destOrd="0" presId="urn:microsoft.com/office/officeart/2005/8/layout/list1"/>
    <dgm:cxn modelId="{D4328CB1-2B60-4F18-84AD-9E9A7ED42D94}" type="presParOf" srcId="{45EF6FC4-75DC-49E3-BD05-7B7E6300CE25}" destId="{833C47F7-914D-4919-99FE-C55F44DD4350}" srcOrd="1" destOrd="0" presId="urn:microsoft.com/office/officeart/2005/8/layout/list1"/>
    <dgm:cxn modelId="{CCBCEEFA-5588-4EC3-9267-6E3BBC653021}" type="presParOf" srcId="{290ADAC8-17E0-4F11-BE79-899CD4DD5E12}" destId="{1CA09CCC-EF99-4340-B4E1-5E5C5D8074D6}" srcOrd="1" destOrd="0" presId="urn:microsoft.com/office/officeart/2005/8/layout/list1"/>
    <dgm:cxn modelId="{D7F50A5B-A46F-485E-909E-F5CABA7A015C}" type="presParOf" srcId="{290ADAC8-17E0-4F11-BE79-899CD4DD5E12}" destId="{5EFADA3F-DBD8-47B3-87A4-F7C4DF43CC18}" srcOrd="2" destOrd="0" presId="urn:microsoft.com/office/officeart/2005/8/layout/list1"/>
    <dgm:cxn modelId="{4F23888A-B590-44D3-B2ED-4C850EB689CA}" type="presParOf" srcId="{290ADAC8-17E0-4F11-BE79-899CD4DD5E12}" destId="{D5BCB613-75FD-4DEE-8DA5-6CE19F632FB4}" srcOrd="3" destOrd="0" presId="urn:microsoft.com/office/officeart/2005/8/layout/list1"/>
    <dgm:cxn modelId="{D04E5B90-5843-4E43-8360-410D5A7B3DDD}" type="presParOf" srcId="{290ADAC8-17E0-4F11-BE79-899CD4DD5E12}" destId="{4B0D7589-22A6-4093-85FF-B52BB19A6325}" srcOrd="4" destOrd="0" presId="urn:microsoft.com/office/officeart/2005/8/layout/list1"/>
    <dgm:cxn modelId="{5F7F3BF4-07AA-405C-AE71-941B74F76DB2}" type="presParOf" srcId="{4B0D7589-22A6-4093-85FF-B52BB19A6325}" destId="{3444074F-3C3B-44FF-B1C8-C2FC4CF70827}" srcOrd="0" destOrd="0" presId="urn:microsoft.com/office/officeart/2005/8/layout/list1"/>
    <dgm:cxn modelId="{3501FD53-5ACB-41B6-897B-A48B8B3322F5}" type="presParOf" srcId="{4B0D7589-22A6-4093-85FF-B52BB19A6325}" destId="{333FF6B1-F70A-4601-8A6C-57EE44B43E8C}" srcOrd="1" destOrd="0" presId="urn:microsoft.com/office/officeart/2005/8/layout/list1"/>
    <dgm:cxn modelId="{60622621-5146-4D54-B667-24B81A3E4836}" type="presParOf" srcId="{290ADAC8-17E0-4F11-BE79-899CD4DD5E12}" destId="{A06FE5F2-4C5B-4AE5-B042-17870F7FAEAD}" srcOrd="5" destOrd="0" presId="urn:microsoft.com/office/officeart/2005/8/layout/list1"/>
    <dgm:cxn modelId="{923833C0-F4EB-4472-B348-097F806552D0}" type="presParOf" srcId="{290ADAC8-17E0-4F11-BE79-899CD4DD5E12}" destId="{B3A81B91-F9F1-4E1B-9092-F6EAFCC3BD5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ADA3F-DBD8-47B3-87A4-F7C4DF43CC18}">
      <dsp:nvSpPr>
        <dsp:cNvPr id="0" name=""/>
        <dsp:cNvSpPr/>
      </dsp:nvSpPr>
      <dsp:spPr>
        <a:xfrm>
          <a:off x="0" y="324393"/>
          <a:ext cx="592935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C47F7-914D-4919-99FE-C55F44DD4350}">
      <dsp:nvSpPr>
        <dsp:cNvPr id="0" name=""/>
        <dsp:cNvSpPr/>
      </dsp:nvSpPr>
      <dsp:spPr>
        <a:xfrm>
          <a:off x="296467" y="58713"/>
          <a:ext cx="4150547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ˇ</a:t>
          </a:r>
          <a:r>
            <a:rPr lang="zh-TW" altLang="zh-CN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計畫源起</a:t>
          </a:r>
          <a:endParaRPr lang="zh-CN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22406" y="84652"/>
        <a:ext cx="4098669" cy="479482"/>
      </dsp:txXfrm>
    </dsp:sp>
    <dsp:sp modelId="{58D67328-282B-4E2B-B4DB-8AD412BAFFBC}">
      <dsp:nvSpPr>
        <dsp:cNvPr id="0" name=""/>
        <dsp:cNvSpPr/>
      </dsp:nvSpPr>
      <dsp:spPr>
        <a:xfrm>
          <a:off x="0" y="1140873"/>
          <a:ext cx="592935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738657"/>
              <a:satOff val="-641"/>
              <a:lumOff val="-10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FC45C-3BD5-48EA-A639-E7D5A20ED3FD}">
      <dsp:nvSpPr>
        <dsp:cNvPr id="0" name=""/>
        <dsp:cNvSpPr/>
      </dsp:nvSpPr>
      <dsp:spPr>
        <a:xfrm>
          <a:off x="296467" y="875193"/>
          <a:ext cx="4150547" cy="531360"/>
        </a:xfrm>
        <a:prstGeom prst="roundRect">
          <a:avLst/>
        </a:prstGeom>
        <a:gradFill rotWithShape="0">
          <a:gsLst>
            <a:gs pos="0">
              <a:schemeClr val="accent3">
                <a:hueOff val="-738657"/>
                <a:satOff val="-641"/>
                <a:lumOff val="-1046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-738657"/>
                <a:satOff val="-641"/>
                <a:lumOff val="-1046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-738657"/>
                <a:satOff val="-641"/>
                <a:lumOff val="-1046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-738657"/>
                <a:satOff val="-641"/>
                <a:lumOff val="-1046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-738657"/>
                <a:satOff val="-641"/>
                <a:lumOff val="-1046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-738657"/>
                <a:satOff val="-641"/>
                <a:lumOff val="-1046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-738657"/>
                <a:satOff val="-641"/>
                <a:lumOff val="-1046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-738657"/>
              <a:satOff val="-641"/>
              <a:lumOff val="-1046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ˇ</a:t>
          </a:r>
          <a:r>
            <a:rPr lang="zh-TW" altLang="zh-CN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計畫目的</a:t>
          </a:r>
        </a:p>
      </dsp:txBody>
      <dsp:txXfrm>
        <a:off x="322406" y="901132"/>
        <a:ext cx="4098669" cy="479482"/>
      </dsp:txXfrm>
    </dsp:sp>
    <dsp:sp modelId="{F776FF77-BBFD-429A-B555-3A759A0377CC}">
      <dsp:nvSpPr>
        <dsp:cNvPr id="0" name=""/>
        <dsp:cNvSpPr/>
      </dsp:nvSpPr>
      <dsp:spPr>
        <a:xfrm>
          <a:off x="0" y="1957354"/>
          <a:ext cx="592935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477314"/>
              <a:satOff val="-1281"/>
              <a:lumOff val="-20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EE3B5-4895-4D5C-BF7C-9C953348E53B}">
      <dsp:nvSpPr>
        <dsp:cNvPr id="0" name=""/>
        <dsp:cNvSpPr/>
      </dsp:nvSpPr>
      <dsp:spPr>
        <a:xfrm>
          <a:off x="296467" y="1691674"/>
          <a:ext cx="4150547" cy="531360"/>
        </a:xfrm>
        <a:prstGeom prst="roundRect">
          <a:avLst/>
        </a:prstGeom>
        <a:gradFill rotWithShape="0">
          <a:gsLst>
            <a:gs pos="0">
              <a:schemeClr val="accent3">
                <a:hueOff val="-1477314"/>
                <a:satOff val="-1281"/>
                <a:lumOff val="-2091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-1477314"/>
                <a:satOff val="-1281"/>
                <a:lumOff val="-2091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-1477314"/>
                <a:satOff val="-1281"/>
                <a:lumOff val="-2091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-1477314"/>
                <a:satOff val="-1281"/>
                <a:lumOff val="-2091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-1477314"/>
                <a:satOff val="-1281"/>
                <a:lumOff val="-2091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-1477314"/>
                <a:satOff val="-1281"/>
                <a:lumOff val="-2091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-1477314"/>
                <a:satOff val="-1281"/>
                <a:lumOff val="-2091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-1477314"/>
              <a:satOff val="-1281"/>
              <a:lumOff val="-2091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ˇ計畫指標</a:t>
          </a:r>
          <a:endParaRPr lang="zh-CN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22406" y="1717613"/>
        <a:ext cx="4098669" cy="479482"/>
      </dsp:txXfrm>
    </dsp:sp>
    <dsp:sp modelId="{B3A81B91-F9F1-4E1B-9092-F6EAFCC3BD5D}">
      <dsp:nvSpPr>
        <dsp:cNvPr id="0" name=""/>
        <dsp:cNvSpPr/>
      </dsp:nvSpPr>
      <dsp:spPr>
        <a:xfrm>
          <a:off x="0" y="2773834"/>
          <a:ext cx="592935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2215971"/>
              <a:satOff val="-1922"/>
              <a:lumOff val="-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FF6B1-F70A-4601-8A6C-57EE44B43E8C}">
      <dsp:nvSpPr>
        <dsp:cNvPr id="0" name=""/>
        <dsp:cNvSpPr/>
      </dsp:nvSpPr>
      <dsp:spPr>
        <a:xfrm>
          <a:off x="296467" y="2508154"/>
          <a:ext cx="4150547" cy="531360"/>
        </a:xfrm>
        <a:prstGeom prst="roundRect">
          <a:avLst/>
        </a:prstGeom>
        <a:gradFill rotWithShape="0">
          <a:gsLst>
            <a:gs pos="0">
              <a:schemeClr val="accent3">
                <a:hueOff val="-2215971"/>
                <a:satOff val="-1922"/>
                <a:lumOff val="-3137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-2215971"/>
                <a:satOff val="-1922"/>
                <a:lumOff val="-3137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-2215971"/>
                <a:satOff val="-1922"/>
                <a:lumOff val="-3137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-2215971"/>
                <a:satOff val="-1922"/>
                <a:lumOff val="-3137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-2215971"/>
                <a:satOff val="-1922"/>
                <a:lumOff val="-3137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-2215971"/>
                <a:satOff val="-1922"/>
                <a:lumOff val="-3137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-2215971"/>
                <a:satOff val="-1922"/>
                <a:lumOff val="-3137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-2215971"/>
              <a:satOff val="-1922"/>
              <a:lumOff val="-3137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ˇ計畫達標策略</a:t>
          </a:r>
          <a:endParaRPr lang="zh-CN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22406" y="2534093"/>
        <a:ext cx="4098669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ADA3F-DBD8-47B3-87A4-F7C4DF43CC18}">
      <dsp:nvSpPr>
        <dsp:cNvPr id="0" name=""/>
        <dsp:cNvSpPr/>
      </dsp:nvSpPr>
      <dsp:spPr>
        <a:xfrm>
          <a:off x="0" y="324393"/>
          <a:ext cx="592935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C47F7-914D-4919-99FE-C55F44DD4350}">
      <dsp:nvSpPr>
        <dsp:cNvPr id="0" name=""/>
        <dsp:cNvSpPr/>
      </dsp:nvSpPr>
      <dsp:spPr>
        <a:xfrm>
          <a:off x="282281" y="58713"/>
          <a:ext cx="5645619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latin typeface="標楷體"/>
              <a:ea typeface="標楷體"/>
            </a:rPr>
            <a:t>☆</a:t>
          </a:r>
          <a:r>
            <a:rPr lang="zh-TW" altLang="en-US" sz="3600" kern="1200" dirty="0" smtClean="0">
              <a:latin typeface="標楷體"/>
              <a:ea typeface="標楷體"/>
            </a:rPr>
            <a:t>服務紀錄系統操作</a:t>
          </a:r>
          <a:endParaRPr lang="zh-CN" altLang="en-US" sz="3600" kern="1200" dirty="0"/>
        </a:p>
      </dsp:txBody>
      <dsp:txXfrm>
        <a:off x="308220" y="84652"/>
        <a:ext cx="5593741" cy="479482"/>
      </dsp:txXfrm>
    </dsp:sp>
    <dsp:sp modelId="{58D67328-282B-4E2B-B4DB-8AD412BAFFBC}">
      <dsp:nvSpPr>
        <dsp:cNvPr id="0" name=""/>
        <dsp:cNvSpPr/>
      </dsp:nvSpPr>
      <dsp:spPr>
        <a:xfrm>
          <a:off x="0" y="1140873"/>
          <a:ext cx="592935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738657"/>
              <a:satOff val="-641"/>
              <a:lumOff val="-10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FC45C-3BD5-48EA-A639-E7D5A20ED3FD}">
      <dsp:nvSpPr>
        <dsp:cNvPr id="0" name=""/>
        <dsp:cNvSpPr/>
      </dsp:nvSpPr>
      <dsp:spPr>
        <a:xfrm>
          <a:off x="282281" y="875193"/>
          <a:ext cx="5645619" cy="531360"/>
        </a:xfrm>
        <a:prstGeom prst="roundRect">
          <a:avLst/>
        </a:prstGeom>
        <a:gradFill rotWithShape="0">
          <a:gsLst>
            <a:gs pos="0">
              <a:schemeClr val="accent3">
                <a:hueOff val="-738657"/>
                <a:satOff val="-641"/>
                <a:lumOff val="-1046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-738657"/>
                <a:satOff val="-641"/>
                <a:lumOff val="-1046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-738657"/>
                <a:satOff val="-641"/>
                <a:lumOff val="-1046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-738657"/>
                <a:satOff val="-641"/>
                <a:lumOff val="-1046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-738657"/>
                <a:satOff val="-641"/>
                <a:lumOff val="-1046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-738657"/>
                <a:satOff val="-641"/>
                <a:lumOff val="-1046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-738657"/>
                <a:satOff val="-641"/>
                <a:lumOff val="-1046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-738657"/>
              <a:satOff val="-641"/>
              <a:lumOff val="-1046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CN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☆</a:t>
          </a: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專業服務費</a:t>
          </a:r>
          <a:endParaRPr lang="zh-TW" altLang="zh-CN" sz="36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8220" y="901132"/>
        <a:ext cx="5593741" cy="479482"/>
      </dsp:txXfrm>
    </dsp:sp>
    <dsp:sp modelId="{F776FF77-BBFD-429A-B555-3A759A0377CC}">
      <dsp:nvSpPr>
        <dsp:cNvPr id="0" name=""/>
        <dsp:cNvSpPr/>
      </dsp:nvSpPr>
      <dsp:spPr>
        <a:xfrm>
          <a:off x="0" y="1957354"/>
          <a:ext cx="592935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477314"/>
              <a:satOff val="-1281"/>
              <a:lumOff val="-20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EE3B5-4895-4D5C-BF7C-9C953348E53B}">
      <dsp:nvSpPr>
        <dsp:cNvPr id="0" name=""/>
        <dsp:cNvSpPr/>
      </dsp:nvSpPr>
      <dsp:spPr>
        <a:xfrm>
          <a:off x="296467" y="1691674"/>
          <a:ext cx="5590704" cy="531360"/>
        </a:xfrm>
        <a:prstGeom prst="roundRect">
          <a:avLst/>
        </a:prstGeom>
        <a:gradFill rotWithShape="0">
          <a:gsLst>
            <a:gs pos="0">
              <a:schemeClr val="accent3">
                <a:hueOff val="-1477314"/>
                <a:satOff val="-1281"/>
                <a:lumOff val="-2091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-1477314"/>
                <a:satOff val="-1281"/>
                <a:lumOff val="-2091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-1477314"/>
                <a:satOff val="-1281"/>
                <a:lumOff val="-2091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-1477314"/>
                <a:satOff val="-1281"/>
                <a:lumOff val="-2091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-1477314"/>
                <a:satOff val="-1281"/>
                <a:lumOff val="-2091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-1477314"/>
                <a:satOff val="-1281"/>
                <a:lumOff val="-2091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-1477314"/>
                <a:satOff val="-1281"/>
                <a:lumOff val="-2091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-1477314"/>
              <a:satOff val="-1281"/>
              <a:lumOff val="-2091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CN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☆預定獎勵辦法</a:t>
          </a:r>
        </a:p>
      </dsp:txBody>
      <dsp:txXfrm>
        <a:off x="322406" y="1717613"/>
        <a:ext cx="5538826" cy="479482"/>
      </dsp:txXfrm>
    </dsp:sp>
    <dsp:sp modelId="{B3A81B91-F9F1-4E1B-9092-F6EAFCC3BD5D}">
      <dsp:nvSpPr>
        <dsp:cNvPr id="0" name=""/>
        <dsp:cNvSpPr/>
      </dsp:nvSpPr>
      <dsp:spPr>
        <a:xfrm>
          <a:off x="0" y="2773834"/>
          <a:ext cx="592935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2215971"/>
              <a:satOff val="-1922"/>
              <a:lumOff val="-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FF6B1-F70A-4601-8A6C-57EE44B43E8C}">
      <dsp:nvSpPr>
        <dsp:cNvPr id="0" name=""/>
        <dsp:cNvSpPr/>
      </dsp:nvSpPr>
      <dsp:spPr>
        <a:xfrm>
          <a:off x="336241" y="2508154"/>
          <a:ext cx="5593112" cy="531360"/>
        </a:xfrm>
        <a:prstGeom prst="roundRect">
          <a:avLst/>
        </a:prstGeom>
        <a:gradFill rotWithShape="0">
          <a:gsLst>
            <a:gs pos="0">
              <a:schemeClr val="accent3">
                <a:hueOff val="-2215971"/>
                <a:satOff val="-1922"/>
                <a:lumOff val="-3137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-2215971"/>
                <a:satOff val="-1922"/>
                <a:lumOff val="-3137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-2215971"/>
                <a:satOff val="-1922"/>
                <a:lumOff val="-3137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-2215971"/>
                <a:satOff val="-1922"/>
                <a:lumOff val="-3137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-2215971"/>
                <a:satOff val="-1922"/>
                <a:lumOff val="-3137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-2215971"/>
                <a:satOff val="-1922"/>
                <a:lumOff val="-3137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-2215971"/>
                <a:satOff val="-1922"/>
                <a:lumOff val="-3137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-2215971"/>
              <a:satOff val="-1922"/>
              <a:lumOff val="-3137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☆費用給付與重要時程</a:t>
          </a:r>
        </a:p>
      </dsp:txBody>
      <dsp:txXfrm>
        <a:off x="362180" y="2534093"/>
        <a:ext cx="5541234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ADA3F-DBD8-47B3-87A4-F7C4DF43CC18}">
      <dsp:nvSpPr>
        <dsp:cNvPr id="0" name=""/>
        <dsp:cNvSpPr/>
      </dsp:nvSpPr>
      <dsp:spPr>
        <a:xfrm>
          <a:off x="0" y="582478"/>
          <a:ext cx="5929354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C47F7-914D-4919-99FE-C55F44DD4350}">
      <dsp:nvSpPr>
        <dsp:cNvPr id="0" name=""/>
        <dsp:cNvSpPr/>
      </dsp:nvSpPr>
      <dsp:spPr>
        <a:xfrm>
          <a:off x="282281" y="6838"/>
          <a:ext cx="5645619" cy="1151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latin typeface="標楷體"/>
              <a:ea typeface="標楷體"/>
            </a:rPr>
            <a:t>☆</a:t>
          </a:r>
          <a:r>
            <a:rPr lang="zh-TW" altLang="en-US" sz="3600" kern="1200" dirty="0" smtClean="0">
              <a:latin typeface="標楷體"/>
              <a:ea typeface="標楷體"/>
            </a:rPr>
            <a:t>有關服務紀錄系統操作</a:t>
          </a:r>
          <a:endParaRPr lang="zh-CN" altLang="en-US" sz="3600" kern="1200" dirty="0"/>
        </a:p>
      </dsp:txBody>
      <dsp:txXfrm>
        <a:off x="338482" y="63039"/>
        <a:ext cx="5533217" cy="1038878"/>
      </dsp:txXfrm>
    </dsp:sp>
    <dsp:sp modelId="{B3A81B91-F9F1-4E1B-9092-F6EAFCC3BD5D}">
      <dsp:nvSpPr>
        <dsp:cNvPr id="0" name=""/>
        <dsp:cNvSpPr/>
      </dsp:nvSpPr>
      <dsp:spPr>
        <a:xfrm>
          <a:off x="0" y="2296509"/>
          <a:ext cx="5929354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2215971"/>
              <a:satOff val="-1922"/>
              <a:lumOff val="-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FF6B1-F70A-4601-8A6C-57EE44B43E8C}">
      <dsp:nvSpPr>
        <dsp:cNvPr id="0" name=""/>
        <dsp:cNvSpPr/>
      </dsp:nvSpPr>
      <dsp:spPr>
        <a:xfrm>
          <a:off x="283734" y="1667657"/>
          <a:ext cx="5645619" cy="1096271"/>
        </a:xfrm>
        <a:prstGeom prst="roundRect">
          <a:avLst/>
        </a:prstGeom>
        <a:gradFill rotWithShape="0">
          <a:gsLst>
            <a:gs pos="0">
              <a:schemeClr val="accent3">
                <a:hueOff val="-2215971"/>
                <a:satOff val="-1922"/>
                <a:lumOff val="-3137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-2215971"/>
                <a:satOff val="-1922"/>
                <a:lumOff val="-3137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-2215971"/>
                <a:satOff val="-1922"/>
                <a:lumOff val="-3137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-2215971"/>
                <a:satOff val="-1922"/>
                <a:lumOff val="-3137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-2215971"/>
                <a:satOff val="-1922"/>
                <a:lumOff val="-3137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-2215971"/>
                <a:satOff val="-1922"/>
                <a:lumOff val="-3137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-2215971"/>
                <a:satOff val="-1922"/>
                <a:lumOff val="-3137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-2215971"/>
              <a:satOff val="-1922"/>
              <a:lumOff val="-3137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/>
              <a:ea typeface="標楷體"/>
            </a:rPr>
            <a:t>★</a:t>
          </a:r>
          <a:r>
            <a:rPr lang="zh-TW" altLang="en-US" sz="3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</a:rPr>
            <a:t>別擔心</a:t>
          </a:r>
          <a:r>
            <a:rPr lang="zh-TW" altLang="en-US" sz="3600" kern="1200" dirty="0" smtClean="0">
              <a:latin typeface="標楷體"/>
              <a:ea typeface="標楷體"/>
            </a:rPr>
            <a:t>有資深藥師實地輔導服務紀錄與系統操作</a:t>
          </a:r>
        </a:p>
      </dsp:txBody>
      <dsp:txXfrm>
        <a:off x="337250" y="1721173"/>
        <a:ext cx="5538587" cy="989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C0C5D-8C6C-4843-A0D9-496956041521}" type="datetimeFigureOut">
              <a:rPr lang="zh-TW" altLang="en-US" smtClean="0"/>
              <a:pPr/>
              <a:t>2018/8/22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329B6-413F-4835-B0FA-11D807380C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719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685F8-FE02-4963-B0B7-C2C5CEBF07F5}" type="datetimeFigureOut">
              <a:rPr lang="zh-TW" altLang="en-US" smtClean="0"/>
              <a:pPr/>
              <a:t>2018/8/22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29579-0338-44A5-8406-9653F1CB67D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1301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0BF3-742D-49B4-A977-0D6BB696ED0E}" type="datetime1">
              <a:rPr lang="zh-TW" altLang="en-US" smtClean="0"/>
              <a:pPr/>
              <a:t>2018/8/22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345440" y="4205560"/>
            <a:ext cx="8475032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4412" y="4487633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5860977"/>
            <a:ext cx="8130622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0" y="4441141"/>
            <a:ext cx="813748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4" y="5949901"/>
            <a:ext cx="7887533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4528734"/>
            <a:ext cx="7979248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16" name="Picture 4" descr="C:\Users\assist-26\Desktop\公會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671" y="137663"/>
            <a:ext cx="2462213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C3AA-4393-4D29-B5CC-AC08BADF1C7E}" type="datetime1">
              <a:rPr lang="zh-TW" altLang="en-US" smtClean="0"/>
              <a:pPr/>
              <a:t>2018/8/22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9238-8A12-48D5-A0B8-B1D412C187C3}" type="datetime1">
              <a:rPr lang="zh-TW" altLang="en-US" smtClean="0"/>
              <a:pPr/>
              <a:t>2018/8/22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Picture 5" descr="C:\Users\assist-26\Desktop\藥師公會全聯會LOGO-無ROC、中文-背景透明-不透明10%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79" y="260648"/>
            <a:ext cx="656366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929330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{DF512866-3CB9-4A0D-A54D-82A1C76D83BE}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3021" y="4429132"/>
            <a:ext cx="2831011" cy="2107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4572000" y="500042"/>
            <a:ext cx="3428998" cy="200026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1071538" y="500042"/>
            <a:ext cx="3357560" cy="200026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54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会议-商务-洽谈副本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5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59AE-2590-4BBE-A002-5228036A66B1}" type="datetime1">
              <a:rPr lang="zh-TW" altLang="en-US" smtClean="0"/>
              <a:pPr/>
              <a:t>2018/8/22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84DC-1AF4-473B-8824-39E0DF6E2D95}" type="datetime1">
              <a:rPr lang="zh-TW" altLang="en-US" smtClean="0"/>
              <a:pPr/>
              <a:t>2018/8/22</a:t>
            </a:fld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5" descr="C:\Users\assist-26\Desktop\藥師公會全聯會LOGO-無ROC、中文-背景透明-不透明10%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79" y="260648"/>
            <a:ext cx="656366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71BB-0484-42A3-A1F7-BBF76FB7EF46}" type="datetime1">
              <a:rPr lang="zh-TW" altLang="en-US" smtClean="0"/>
              <a:pPr/>
              <a:t>2018/8/22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A06E-0F68-499C-A39A-9B63578C91C8}" type="datetime1">
              <a:rPr lang="zh-TW" altLang="en-US" smtClean="0"/>
              <a:pPr/>
              <a:t>2018/8/22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09F7-03DC-4195-BB98-1FD9B95B44EA}" type="datetime1">
              <a:rPr lang="zh-TW" altLang="en-US" smtClean="0"/>
              <a:pPr/>
              <a:t>2018/8/22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6" name="Picture 5" descr="C:\Users\assist-26\Desktop\藥師公會全聯會LOGO-無ROC、中文-背景透明-不透明10%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79" y="260648"/>
            <a:ext cx="656366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5D5C-570A-4516-A29A-C7DF08A9672A}" type="datetime1">
              <a:rPr lang="zh-TW" altLang="en-US" smtClean="0"/>
              <a:pPr/>
              <a:t>2018/8/22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5" descr="C:\Users\assist-26\Desktop\藥師公會全聯會LOGO-無ROC、中文-背景透明-不透明10%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79" y="260648"/>
            <a:ext cx="656366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0686-429C-4274-A81D-74F07C26846E}" type="datetime1">
              <a:rPr lang="zh-TW" altLang="en-US" smtClean="0"/>
              <a:pPr/>
              <a:t>2018/8/22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13" name="Picture 5" descr="C:\Users\assist-26\Desktop\藥師公會全聯會LOGO-無ROC、中文-背景透明-不透明10%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79" y="260648"/>
            <a:ext cx="656366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BABF-5B0B-480D-A2A8-CE8E3DFC6334}" type="datetime1">
              <a:rPr lang="zh-TW" altLang="en-US" smtClean="0"/>
              <a:pPr/>
              <a:t>2018/8/22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14" name="Picture 5" descr="C:\Users\assist-26\Desktop\藥師公會全聯會LOGO-無ROC、中文-背景透明-不透明10%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79" y="260648"/>
            <a:ext cx="656366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DA7B8EA-845C-4582-B932-6261CC4F8E14}" type="datetime1">
              <a:rPr lang="zh-TW" altLang="en-US" smtClean="0"/>
              <a:pPr/>
              <a:t>2018/8/22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11" name="Picture 5" descr="C:\Users\assist-26\Desktop\藥師公會全聯會LOGO-無ROC、中文-背景透明-不透明10%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24" y="1832067"/>
            <a:ext cx="5265464" cy="462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276872"/>
            <a:ext cx="9144000" cy="1470025"/>
          </a:xfrm>
        </p:spPr>
        <p:txBody>
          <a:bodyPr>
            <a:normAutofit/>
          </a:bodyPr>
          <a:lstStyle/>
          <a:p>
            <a:r>
              <a:rPr lang="en-US" altLang="zh-TW" sz="3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3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年度社區藥局運用健保醫療</a:t>
            </a:r>
            <a:r>
              <a:rPr lang="zh-TW" altLang="en-US" sz="3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</a:t>
            </a:r>
            <a:r>
              <a:rPr lang="en-US" altLang="zh-TW" sz="3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雲端</a:t>
            </a:r>
            <a:r>
              <a:rPr lang="zh-TW" altLang="en-US" sz="3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查詢系統輔助藥事照護計畫</a:t>
            </a:r>
            <a:endParaRPr lang="zh-TW" altLang="en-US" sz="3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611560" y="5852120"/>
            <a:ext cx="7887533" cy="457200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計畫說明會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985817" y="4604935"/>
            <a:ext cx="7186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報  告  </a:t>
            </a:r>
            <a:r>
              <a:rPr lang="zh-TW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人</a:t>
            </a:r>
            <a:r>
              <a:rPr lang="zh-TW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：     </a:t>
            </a:r>
            <a:r>
              <a:rPr lang="zh-TW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陳喬羚</a:t>
            </a:r>
            <a:r>
              <a:rPr lang="zh-TW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督導</a:t>
            </a:r>
            <a:endParaRPr kumimoji="0" lang="en-US" altLang="zh-TW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報告日期：     </a:t>
            </a:r>
            <a:r>
              <a:rPr kumimoji="0" lang="en-US" altLang="zh-TW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107</a:t>
            </a:r>
            <a:r>
              <a:rPr kumimoji="0" lang="zh-TW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8</a:t>
            </a:r>
            <a:r>
              <a:rPr kumimoji="0" lang="zh-TW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26</a:t>
            </a:r>
            <a:r>
              <a:rPr kumimoji="0" lang="zh-TW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日</a:t>
            </a:r>
            <a:endParaRPr kumimoji="0" lang="zh-TW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8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041524" y="1941525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965324" y="4608525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422524" y="1941525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422524" y="4913325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346324" y="2703525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422524" y="3465525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346324" y="4151325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gray">
          <a:xfrm>
            <a:off x="3025774" y="1712925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3199376" y="1741827"/>
            <a:ext cx="4535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zh-TW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輔導至少</a:t>
            </a:r>
            <a:r>
              <a:rPr lang="en-US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zh-TW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家健保特約藥局</a:t>
            </a:r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gray">
          <a:xfrm>
            <a:off x="3025774" y="2462225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3215142" y="2459595"/>
            <a:ext cx="4849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餘</a:t>
            </a:r>
            <a:r>
              <a:rPr lang="zh-TW" altLang="zh-TW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藥檢</a:t>
            </a:r>
            <a:r>
              <a:rPr lang="zh-TW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</a:t>
            </a:r>
            <a:r>
              <a:rPr lang="en-US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zh-TW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筆</a:t>
            </a:r>
            <a:r>
              <a:rPr lang="en-US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平均一家</a:t>
            </a:r>
            <a:r>
              <a:rPr lang="en-US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TW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筆</a:t>
            </a:r>
            <a:r>
              <a:rPr lang="en-US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zh-CN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AutoShape 24"/>
          <p:cNvSpPr>
            <a:spLocks noChangeArrowheads="1"/>
          </p:cNvSpPr>
          <p:nvPr/>
        </p:nvSpPr>
        <p:spPr bwMode="gray">
          <a:xfrm>
            <a:off x="3022599" y="3205175"/>
            <a:ext cx="590001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3241746" y="3189817"/>
            <a:ext cx="59320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zh-TW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完整藥歷檔案</a:t>
            </a:r>
            <a:r>
              <a:rPr lang="en-US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zh-TW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筆</a:t>
            </a:r>
            <a:r>
              <a:rPr lang="en-US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平均一家</a:t>
            </a:r>
            <a:r>
              <a:rPr lang="en-US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TW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筆</a:t>
            </a:r>
            <a:r>
              <a:rPr lang="en-US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zh-TW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gray">
          <a:xfrm>
            <a:off x="2936874" y="1830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AutoShape 29"/>
          <p:cNvSpPr>
            <a:spLocks noChangeArrowheads="1"/>
          </p:cNvSpPr>
          <p:nvPr/>
        </p:nvSpPr>
        <p:spPr bwMode="gray">
          <a:xfrm>
            <a:off x="3025774" y="3937013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3246674" y="3918617"/>
            <a:ext cx="50081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0" hangingPunct="0"/>
            <a:r>
              <a:rPr lang="zh-TW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判斷性服務</a:t>
            </a:r>
            <a:r>
              <a:rPr lang="en-US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zh-TW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筆</a:t>
            </a:r>
            <a:r>
              <a:rPr lang="en-US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平均一家</a:t>
            </a:r>
            <a:r>
              <a:rPr lang="en-US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TW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筆</a:t>
            </a:r>
            <a:r>
              <a:rPr lang="en-US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zh-TW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Oval 31"/>
          <p:cNvSpPr>
            <a:spLocks noChangeArrowheads="1"/>
          </p:cNvSpPr>
          <p:nvPr/>
        </p:nvSpPr>
        <p:spPr bwMode="gray">
          <a:xfrm>
            <a:off x="2936874" y="407512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gray">
          <a:xfrm>
            <a:off x="3025774" y="4726000"/>
            <a:ext cx="4570562" cy="189208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3483165" y="4786434"/>
            <a:ext cx="382565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TW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過敏、保健食品、自費藥品</a:t>
            </a:r>
            <a:r>
              <a:rPr lang="en-US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含</a:t>
            </a:r>
            <a:r>
              <a:rPr lang="en-US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OTC)</a:t>
            </a:r>
            <a:r>
              <a:rPr lang="zh-TW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、中草藥等資訊，合計至少</a:t>
            </a:r>
            <a:r>
              <a:rPr lang="en-US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</a:t>
            </a:r>
            <a:r>
              <a:rPr lang="zh-TW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筆</a:t>
            </a:r>
            <a:r>
              <a:rPr lang="en-US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平均一家要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筆</a:t>
            </a:r>
            <a:r>
              <a:rPr lang="en-US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zh-CN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Oval 26"/>
          <p:cNvSpPr>
            <a:spLocks noChangeArrowheads="1"/>
          </p:cNvSpPr>
          <p:nvPr/>
        </p:nvSpPr>
        <p:spPr bwMode="gray">
          <a:xfrm>
            <a:off x="2928926" y="2574943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gray">
          <a:xfrm>
            <a:off x="2928926" y="33464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gray">
          <a:xfrm>
            <a:off x="2928926" y="4846673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2" name="Picture 3" descr="RY_circl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32067"/>
            <a:ext cx="2024062" cy="2025650"/>
          </a:xfrm>
          <a:prstGeom prst="rect">
            <a:avLst/>
          </a:prstGeom>
          <a:noFill/>
        </p:spPr>
      </p:pic>
      <p:sp>
        <p:nvSpPr>
          <p:cNvPr id="183" name="TextBox 182"/>
          <p:cNvSpPr txBox="1"/>
          <p:nvPr/>
        </p:nvSpPr>
        <p:spPr>
          <a:xfrm>
            <a:off x="935072" y="3187111"/>
            <a:ext cx="1035851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TW" altLang="en-US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達標</a:t>
            </a:r>
            <a:endParaRPr lang="zh-CN" altLang="en-US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693008" y="428604"/>
            <a:ext cx="8229600" cy="9271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4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計畫指標</a:t>
            </a:r>
            <a:endParaRPr lang="zh-TW" altLang="en-US" sz="44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59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ltGray">
          <a:xfrm>
            <a:off x="636588" y="1757363"/>
            <a:ext cx="3652837" cy="150336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gray">
          <a:xfrm>
            <a:off x="4672013" y="1752600"/>
            <a:ext cx="3786187" cy="150336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6000">
                <a:srgbClr val="399AB5"/>
              </a:gs>
              <a:gs pos="95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  <a:scene3d>
            <a:camera prst="legacyPerspectiv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accent5">
                <a:lumMod val="75000"/>
              </a:schemeClr>
            </a:extrusionClr>
            <a:contourClr>
              <a:schemeClr val="accent5">
                <a:lumMod val="50000"/>
              </a:schemeClr>
            </a:contour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635000" y="3692525"/>
            <a:ext cx="3652838" cy="150336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6000">
                <a:srgbClr val="399AB5"/>
              </a:gs>
              <a:gs pos="95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  <a:scene3d>
            <a:camera prst="legacyPerspectiv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accent5">
                <a:lumMod val="75000"/>
              </a:schemeClr>
            </a:extrusionClr>
            <a:contourClr>
              <a:schemeClr val="accent5">
                <a:lumMod val="50000"/>
              </a:schemeClr>
            </a:contour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gray">
          <a:xfrm>
            <a:off x="4676775" y="3694113"/>
            <a:ext cx="3790950" cy="14938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gray">
          <a:xfrm>
            <a:off x="521477" y="1725929"/>
            <a:ext cx="22136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zh-TW" altLang="en-US" sz="6600" b="1" dirty="0" smtClean="0">
                <a:solidFill>
                  <a:srgbClr val="F8F8F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由內</a:t>
            </a:r>
            <a:endParaRPr lang="en-US" altLang="zh-CN" sz="6600" b="1" dirty="0">
              <a:solidFill>
                <a:srgbClr val="F8F8F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2674938" y="2336799"/>
            <a:ext cx="809625" cy="809625"/>
            <a:chOff x="3349" y="3250"/>
            <a:chExt cx="380" cy="380"/>
          </a:xfrm>
        </p:grpSpPr>
        <p:sp>
          <p:nvSpPr>
            <p:cNvPr id="29" name="Freeform 29"/>
            <p:cNvSpPr>
              <a:spLocks/>
            </p:cNvSpPr>
            <p:nvPr/>
          </p:nvSpPr>
          <p:spPr bwMode="gray">
            <a:xfrm>
              <a:off x="3349" y="3250"/>
              <a:ext cx="380" cy="19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246" y="5"/>
                </a:cxn>
                <a:cxn ang="0">
                  <a:pos x="285" y="17"/>
                </a:cxn>
                <a:cxn ang="0">
                  <a:pos x="319" y="36"/>
                </a:cxn>
                <a:cxn ang="0">
                  <a:pos x="349" y="60"/>
                </a:cxn>
                <a:cxn ang="0">
                  <a:pos x="375" y="92"/>
                </a:cxn>
                <a:cxn ang="0">
                  <a:pos x="393" y="126"/>
                </a:cxn>
                <a:cxn ang="0">
                  <a:pos x="405" y="164"/>
                </a:cxn>
                <a:cxn ang="0">
                  <a:pos x="409" y="206"/>
                </a:cxn>
                <a:cxn ang="0">
                  <a:pos x="409" y="207"/>
                </a:cxn>
                <a:cxn ang="0">
                  <a:pos x="409" y="207"/>
                </a:cxn>
                <a:cxn ang="0">
                  <a:pos x="358" y="207"/>
                </a:cxn>
                <a:cxn ang="0">
                  <a:pos x="270" y="69"/>
                </a:cxn>
                <a:cxn ang="0">
                  <a:pos x="270" y="108"/>
                </a:cxn>
                <a:cxn ang="0">
                  <a:pos x="204" y="108"/>
                </a:cxn>
                <a:cxn ang="0">
                  <a:pos x="204" y="42"/>
                </a:cxn>
                <a:cxn ang="0">
                  <a:pos x="168" y="47"/>
                </a:cxn>
                <a:cxn ang="0">
                  <a:pos x="133" y="59"/>
                </a:cxn>
                <a:cxn ang="0">
                  <a:pos x="102" y="78"/>
                </a:cxn>
                <a:cxn ang="0">
                  <a:pos x="78" y="104"/>
                </a:cxn>
                <a:cxn ang="0">
                  <a:pos x="58" y="134"/>
                </a:cxn>
                <a:cxn ang="0">
                  <a:pos x="46" y="168"/>
                </a:cxn>
                <a:cxn ang="0">
                  <a:pos x="42" y="206"/>
                </a:cxn>
                <a:cxn ang="0">
                  <a:pos x="42" y="207"/>
                </a:cxn>
                <a:cxn ang="0">
                  <a:pos x="42" y="207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6"/>
                </a:cxn>
                <a:cxn ang="0">
                  <a:pos x="3" y="164"/>
                </a:cxn>
                <a:cxn ang="0">
                  <a:pos x="15" y="126"/>
                </a:cxn>
                <a:cxn ang="0">
                  <a:pos x="34" y="92"/>
                </a:cxn>
                <a:cxn ang="0">
                  <a:pos x="60" y="60"/>
                </a:cxn>
                <a:cxn ang="0">
                  <a:pos x="90" y="36"/>
                </a:cxn>
                <a:cxn ang="0">
                  <a:pos x="124" y="17"/>
                </a:cxn>
                <a:cxn ang="0">
                  <a:pos x="163" y="5"/>
                </a:cxn>
                <a:cxn ang="0">
                  <a:pos x="204" y="0"/>
                </a:cxn>
              </a:cxnLst>
              <a:rect l="0" t="0" r="r" b="b"/>
              <a:pathLst>
                <a:path w="409" h="207">
                  <a:moveTo>
                    <a:pt x="204" y="0"/>
                  </a:moveTo>
                  <a:lnTo>
                    <a:pt x="246" y="5"/>
                  </a:lnTo>
                  <a:lnTo>
                    <a:pt x="285" y="17"/>
                  </a:lnTo>
                  <a:lnTo>
                    <a:pt x="319" y="36"/>
                  </a:lnTo>
                  <a:lnTo>
                    <a:pt x="349" y="60"/>
                  </a:lnTo>
                  <a:lnTo>
                    <a:pt x="375" y="92"/>
                  </a:lnTo>
                  <a:lnTo>
                    <a:pt x="393" y="126"/>
                  </a:lnTo>
                  <a:lnTo>
                    <a:pt x="405" y="164"/>
                  </a:lnTo>
                  <a:lnTo>
                    <a:pt x="409" y="206"/>
                  </a:lnTo>
                  <a:lnTo>
                    <a:pt x="409" y="207"/>
                  </a:lnTo>
                  <a:lnTo>
                    <a:pt x="409" y="207"/>
                  </a:lnTo>
                  <a:lnTo>
                    <a:pt x="358" y="207"/>
                  </a:lnTo>
                  <a:lnTo>
                    <a:pt x="270" y="69"/>
                  </a:lnTo>
                  <a:lnTo>
                    <a:pt x="270" y="108"/>
                  </a:lnTo>
                  <a:lnTo>
                    <a:pt x="204" y="108"/>
                  </a:lnTo>
                  <a:lnTo>
                    <a:pt x="204" y="42"/>
                  </a:lnTo>
                  <a:lnTo>
                    <a:pt x="168" y="47"/>
                  </a:lnTo>
                  <a:lnTo>
                    <a:pt x="133" y="59"/>
                  </a:lnTo>
                  <a:lnTo>
                    <a:pt x="102" y="78"/>
                  </a:lnTo>
                  <a:lnTo>
                    <a:pt x="78" y="104"/>
                  </a:lnTo>
                  <a:lnTo>
                    <a:pt x="58" y="134"/>
                  </a:lnTo>
                  <a:lnTo>
                    <a:pt x="46" y="168"/>
                  </a:lnTo>
                  <a:lnTo>
                    <a:pt x="42" y="206"/>
                  </a:lnTo>
                  <a:lnTo>
                    <a:pt x="42" y="207"/>
                  </a:lnTo>
                  <a:lnTo>
                    <a:pt x="42" y="20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6"/>
                  </a:lnTo>
                  <a:lnTo>
                    <a:pt x="3" y="164"/>
                  </a:lnTo>
                  <a:lnTo>
                    <a:pt x="15" y="126"/>
                  </a:lnTo>
                  <a:lnTo>
                    <a:pt x="34" y="92"/>
                  </a:lnTo>
                  <a:lnTo>
                    <a:pt x="60" y="60"/>
                  </a:lnTo>
                  <a:lnTo>
                    <a:pt x="90" y="36"/>
                  </a:lnTo>
                  <a:lnTo>
                    <a:pt x="124" y="17"/>
                  </a:lnTo>
                  <a:lnTo>
                    <a:pt x="163" y="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gray">
            <a:xfrm>
              <a:off x="3396" y="3313"/>
              <a:ext cx="143" cy="254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88" y="237"/>
                </a:cxn>
                <a:cxn ang="0">
                  <a:pos x="153" y="237"/>
                </a:cxn>
                <a:cxn ang="0">
                  <a:pos x="153" y="39"/>
                </a:cxn>
                <a:cxn ang="0">
                  <a:pos x="88" y="39"/>
                </a:cxn>
                <a:cxn ang="0">
                  <a:pos x="88" y="0"/>
                </a:cxn>
                <a:cxn ang="0">
                  <a:pos x="0" y="138"/>
                </a:cxn>
                <a:cxn ang="0">
                  <a:pos x="88" y="276"/>
                </a:cxn>
              </a:cxnLst>
              <a:rect l="0" t="0" r="r" b="b"/>
              <a:pathLst>
                <a:path w="153" h="276">
                  <a:moveTo>
                    <a:pt x="88" y="276"/>
                  </a:moveTo>
                  <a:lnTo>
                    <a:pt x="88" y="237"/>
                  </a:lnTo>
                  <a:lnTo>
                    <a:pt x="153" y="237"/>
                  </a:lnTo>
                  <a:lnTo>
                    <a:pt x="153" y="39"/>
                  </a:lnTo>
                  <a:lnTo>
                    <a:pt x="88" y="39"/>
                  </a:lnTo>
                  <a:lnTo>
                    <a:pt x="88" y="0"/>
                  </a:lnTo>
                  <a:lnTo>
                    <a:pt x="0" y="138"/>
                  </a:lnTo>
                  <a:lnTo>
                    <a:pt x="88" y="276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gray">
            <a:xfrm>
              <a:off x="3349" y="3440"/>
              <a:ext cx="380" cy="190"/>
            </a:xfrm>
            <a:custGeom>
              <a:avLst/>
              <a:gdLst/>
              <a:ahLst/>
              <a:cxnLst>
                <a:cxn ang="0">
                  <a:pos x="204" y="207"/>
                </a:cxn>
                <a:cxn ang="0">
                  <a:pos x="246" y="203"/>
                </a:cxn>
                <a:cxn ang="0">
                  <a:pos x="285" y="191"/>
                </a:cxn>
                <a:cxn ang="0">
                  <a:pos x="319" y="173"/>
                </a:cxn>
                <a:cxn ang="0">
                  <a:pos x="349" y="147"/>
                </a:cxn>
                <a:cxn ang="0">
                  <a:pos x="375" y="117"/>
                </a:cxn>
                <a:cxn ang="0">
                  <a:pos x="393" y="83"/>
                </a:cxn>
                <a:cxn ang="0">
                  <a:pos x="405" y="44"/>
                </a:cxn>
                <a:cxn ang="0">
                  <a:pos x="409" y="2"/>
                </a:cxn>
                <a:cxn ang="0">
                  <a:pos x="409" y="2"/>
                </a:cxn>
                <a:cxn ang="0">
                  <a:pos x="409" y="0"/>
                </a:cxn>
                <a:cxn ang="0">
                  <a:pos x="358" y="0"/>
                </a:cxn>
                <a:cxn ang="0">
                  <a:pos x="270" y="138"/>
                </a:cxn>
                <a:cxn ang="0">
                  <a:pos x="270" y="99"/>
                </a:cxn>
                <a:cxn ang="0">
                  <a:pos x="204" y="99"/>
                </a:cxn>
                <a:cxn ang="0">
                  <a:pos x="204" y="165"/>
                </a:cxn>
                <a:cxn ang="0">
                  <a:pos x="168" y="161"/>
                </a:cxn>
                <a:cxn ang="0">
                  <a:pos x="133" y="149"/>
                </a:cxn>
                <a:cxn ang="0">
                  <a:pos x="102" y="129"/>
                </a:cxn>
                <a:cxn ang="0">
                  <a:pos x="78" y="104"/>
                </a:cxn>
                <a:cxn ang="0">
                  <a:pos x="58" y="74"/>
                </a:cxn>
                <a:cxn ang="0">
                  <a:pos x="46" y="39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44"/>
                </a:cxn>
                <a:cxn ang="0">
                  <a:pos x="15" y="83"/>
                </a:cxn>
                <a:cxn ang="0">
                  <a:pos x="34" y="117"/>
                </a:cxn>
                <a:cxn ang="0">
                  <a:pos x="60" y="147"/>
                </a:cxn>
                <a:cxn ang="0">
                  <a:pos x="90" y="173"/>
                </a:cxn>
                <a:cxn ang="0">
                  <a:pos x="124" y="191"/>
                </a:cxn>
                <a:cxn ang="0">
                  <a:pos x="163" y="203"/>
                </a:cxn>
                <a:cxn ang="0">
                  <a:pos x="204" y="207"/>
                </a:cxn>
              </a:cxnLst>
              <a:rect l="0" t="0" r="r" b="b"/>
              <a:pathLst>
                <a:path w="409" h="207">
                  <a:moveTo>
                    <a:pt x="204" y="207"/>
                  </a:moveTo>
                  <a:lnTo>
                    <a:pt x="246" y="203"/>
                  </a:lnTo>
                  <a:lnTo>
                    <a:pt x="285" y="191"/>
                  </a:lnTo>
                  <a:lnTo>
                    <a:pt x="319" y="173"/>
                  </a:lnTo>
                  <a:lnTo>
                    <a:pt x="349" y="147"/>
                  </a:lnTo>
                  <a:lnTo>
                    <a:pt x="375" y="117"/>
                  </a:lnTo>
                  <a:lnTo>
                    <a:pt x="393" y="83"/>
                  </a:lnTo>
                  <a:lnTo>
                    <a:pt x="405" y="44"/>
                  </a:lnTo>
                  <a:lnTo>
                    <a:pt x="409" y="2"/>
                  </a:lnTo>
                  <a:lnTo>
                    <a:pt x="409" y="2"/>
                  </a:lnTo>
                  <a:lnTo>
                    <a:pt x="409" y="0"/>
                  </a:lnTo>
                  <a:lnTo>
                    <a:pt x="358" y="0"/>
                  </a:lnTo>
                  <a:lnTo>
                    <a:pt x="270" y="138"/>
                  </a:lnTo>
                  <a:lnTo>
                    <a:pt x="270" y="99"/>
                  </a:lnTo>
                  <a:lnTo>
                    <a:pt x="204" y="99"/>
                  </a:lnTo>
                  <a:lnTo>
                    <a:pt x="204" y="165"/>
                  </a:lnTo>
                  <a:lnTo>
                    <a:pt x="168" y="161"/>
                  </a:lnTo>
                  <a:lnTo>
                    <a:pt x="133" y="149"/>
                  </a:lnTo>
                  <a:lnTo>
                    <a:pt x="102" y="129"/>
                  </a:lnTo>
                  <a:lnTo>
                    <a:pt x="78" y="104"/>
                  </a:lnTo>
                  <a:lnTo>
                    <a:pt x="58" y="74"/>
                  </a:lnTo>
                  <a:lnTo>
                    <a:pt x="46" y="39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44"/>
                  </a:lnTo>
                  <a:lnTo>
                    <a:pt x="15" y="83"/>
                  </a:lnTo>
                  <a:lnTo>
                    <a:pt x="34" y="117"/>
                  </a:lnTo>
                  <a:lnTo>
                    <a:pt x="60" y="147"/>
                  </a:lnTo>
                  <a:lnTo>
                    <a:pt x="90" y="173"/>
                  </a:lnTo>
                  <a:lnTo>
                    <a:pt x="124" y="191"/>
                  </a:lnTo>
                  <a:lnTo>
                    <a:pt x="163" y="203"/>
                  </a:lnTo>
                  <a:lnTo>
                    <a:pt x="204" y="207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" name="Text Box 32"/>
          <p:cNvSpPr txBox="1">
            <a:spLocks noChangeArrowheads="1"/>
          </p:cNvSpPr>
          <p:nvPr/>
        </p:nvSpPr>
        <p:spPr bwMode="black">
          <a:xfrm>
            <a:off x="635000" y="5384800"/>
            <a:ext cx="7823200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多留心 多照護</a:t>
            </a:r>
            <a:endParaRPr lang="en-US" altLang="zh-CN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25488" y="500042"/>
            <a:ext cx="8418512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411115" y="428604"/>
            <a:ext cx="8229600" cy="9271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4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達標</a:t>
            </a:r>
            <a:r>
              <a:rPr lang="zh-TW" altLang="en-US" sz="44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策略</a:t>
            </a: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52" name="Picture 4" descr="LB_circl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643182"/>
            <a:ext cx="1928826" cy="1928826"/>
          </a:xfrm>
          <a:prstGeom prst="rect">
            <a:avLst/>
          </a:prstGeom>
          <a:noFill/>
          <a:effectLst>
            <a:outerShdw blurRad="177800" dir="19560000" sx="102000" sy="102000" rotWithShape="0">
              <a:prstClr val="black">
                <a:alpha val="56000"/>
              </a:prstClr>
            </a:outerShdw>
          </a:effectLst>
        </p:spPr>
      </p:pic>
      <p:sp>
        <p:nvSpPr>
          <p:cNvPr id="48" name="Text Box 48"/>
          <p:cNvSpPr txBox="1">
            <a:spLocks noChangeArrowheads="1"/>
          </p:cNvSpPr>
          <p:nvPr/>
        </p:nvSpPr>
        <p:spPr bwMode="gray">
          <a:xfrm>
            <a:off x="3803541" y="3326637"/>
            <a:ext cx="12890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28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策略</a:t>
            </a:r>
            <a:endParaRPr lang="en-US" altLang="zh-CN" sz="2800" b="1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gray">
          <a:xfrm>
            <a:off x="6278324" y="1746540"/>
            <a:ext cx="22136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zh-TW" altLang="en-US" sz="6600" b="1" dirty="0" smtClean="0">
                <a:solidFill>
                  <a:srgbClr val="F8F8F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而外</a:t>
            </a:r>
            <a:endParaRPr lang="en-US" altLang="zh-CN" sz="6600" b="1" dirty="0">
              <a:solidFill>
                <a:srgbClr val="F8F8F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7" name="Group 28"/>
          <p:cNvGrpSpPr>
            <a:grpSpLocks/>
          </p:cNvGrpSpPr>
          <p:nvPr/>
        </p:nvGrpSpPr>
        <p:grpSpPr bwMode="auto">
          <a:xfrm>
            <a:off x="5476026" y="2331539"/>
            <a:ext cx="809625" cy="809625"/>
            <a:chOff x="3349" y="3250"/>
            <a:chExt cx="380" cy="380"/>
          </a:xfrm>
        </p:grpSpPr>
        <p:sp>
          <p:nvSpPr>
            <p:cNvPr id="38" name="Freeform 29"/>
            <p:cNvSpPr>
              <a:spLocks/>
            </p:cNvSpPr>
            <p:nvPr/>
          </p:nvSpPr>
          <p:spPr bwMode="gray">
            <a:xfrm>
              <a:off x="3349" y="3250"/>
              <a:ext cx="380" cy="19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246" y="5"/>
                </a:cxn>
                <a:cxn ang="0">
                  <a:pos x="285" y="17"/>
                </a:cxn>
                <a:cxn ang="0">
                  <a:pos x="319" y="36"/>
                </a:cxn>
                <a:cxn ang="0">
                  <a:pos x="349" y="60"/>
                </a:cxn>
                <a:cxn ang="0">
                  <a:pos x="375" y="92"/>
                </a:cxn>
                <a:cxn ang="0">
                  <a:pos x="393" y="126"/>
                </a:cxn>
                <a:cxn ang="0">
                  <a:pos x="405" y="164"/>
                </a:cxn>
                <a:cxn ang="0">
                  <a:pos x="409" y="206"/>
                </a:cxn>
                <a:cxn ang="0">
                  <a:pos x="409" y="207"/>
                </a:cxn>
                <a:cxn ang="0">
                  <a:pos x="409" y="207"/>
                </a:cxn>
                <a:cxn ang="0">
                  <a:pos x="358" y="207"/>
                </a:cxn>
                <a:cxn ang="0">
                  <a:pos x="270" y="69"/>
                </a:cxn>
                <a:cxn ang="0">
                  <a:pos x="270" y="108"/>
                </a:cxn>
                <a:cxn ang="0">
                  <a:pos x="204" y="108"/>
                </a:cxn>
                <a:cxn ang="0">
                  <a:pos x="204" y="42"/>
                </a:cxn>
                <a:cxn ang="0">
                  <a:pos x="168" y="47"/>
                </a:cxn>
                <a:cxn ang="0">
                  <a:pos x="133" y="59"/>
                </a:cxn>
                <a:cxn ang="0">
                  <a:pos x="102" y="78"/>
                </a:cxn>
                <a:cxn ang="0">
                  <a:pos x="78" y="104"/>
                </a:cxn>
                <a:cxn ang="0">
                  <a:pos x="58" y="134"/>
                </a:cxn>
                <a:cxn ang="0">
                  <a:pos x="46" y="168"/>
                </a:cxn>
                <a:cxn ang="0">
                  <a:pos x="42" y="206"/>
                </a:cxn>
                <a:cxn ang="0">
                  <a:pos x="42" y="207"/>
                </a:cxn>
                <a:cxn ang="0">
                  <a:pos x="42" y="207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6"/>
                </a:cxn>
                <a:cxn ang="0">
                  <a:pos x="3" y="164"/>
                </a:cxn>
                <a:cxn ang="0">
                  <a:pos x="15" y="126"/>
                </a:cxn>
                <a:cxn ang="0">
                  <a:pos x="34" y="92"/>
                </a:cxn>
                <a:cxn ang="0">
                  <a:pos x="60" y="60"/>
                </a:cxn>
                <a:cxn ang="0">
                  <a:pos x="90" y="36"/>
                </a:cxn>
                <a:cxn ang="0">
                  <a:pos x="124" y="17"/>
                </a:cxn>
                <a:cxn ang="0">
                  <a:pos x="163" y="5"/>
                </a:cxn>
                <a:cxn ang="0">
                  <a:pos x="204" y="0"/>
                </a:cxn>
              </a:cxnLst>
              <a:rect l="0" t="0" r="r" b="b"/>
              <a:pathLst>
                <a:path w="409" h="207">
                  <a:moveTo>
                    <a:pt x="204" y="0"/>
                  </a:moveTo>
                  <a:lnTo>
                    <a:pt x="246" y="5"/>
                  </a:lnTo>
                  <a:lnTo>
                    <a:pt x="285" y="17"/>
                  </a:lnTo>
                  <a:lnTo>
                    <a:pt x="319" y="36"/>
                  </a:lnTo>
                  <a:lnTo>
                    <a:pt x="349" y="60"/>
                  </a:lnTo>
                  <a:lnTo>
                    <a:pt x="375" y="92"/>
                  </a:lnTo>
                  <a:lnTo>
                    <a:pt x="393" y="126"/>
                  </a:lnTo>
                  <a:lnTo>
                    <a:pt x="405" y="164"/>
                  </a:lnTo>
                  <a:lnTo>
                    <a:pt x="409" y="206"/>
                  </a:lnTo>
                  <a:lnTo>
                    <a:pt x="409" y="207"/>
                  </a:lnTo>
                  <a:lnTo>
                    <a:pt x="409" y="207"/>
                  </a:lnTo>
                  <a:lnTo>
                    <a:pt x="358" y="207"/>
                  </a:lnTo>
                  <a:lnTo>
                    <a:pt x="270" y="69"/>
                  </a:lnTo>
                  <a:lnTo>
                    <a:pt x="270" y="108"/>
                  </a:lnTo>
                  <a:lnTo>
                    <a:pt x="204" y="108"/>
                  </a:lnTo>
                  <a:lnTo>
                    <a:pt x="204" y="42"/>
                  </a:lnTo>
                  <a:lnTo>
                    <a:pt x="168" y="47"/>
                  </a:lnTo>
                  <a:lnTo>
                    <a:pt x="133" y="59"/>
                  </a:lnTo>
                  <a:lnTo>
                    <a:pt x="102" y="78"/>
                  </a:lnTo>
                  <a:lnTo>
                    <a:pt x="78" y="104"/>
                  </a:lnTo>
                  <a:lnTo>
                    <a:pt x="58" y="134"/>
                  </a:lnTo>
                  <a:lnTo>
                    <a:pt x="46" y="168"/>
                  </a:lnTo>
                  <a:lnTo>
                    <a:pt x="42" y="206"/>
                  </a:lnTo>
                  <a:lnTo>
                    <a:pt x="42" y="207"/>
                  </a:lnTo>
                  <a:lnTo>
                    <a:pt x="42" y="20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6"/>
                  </a:lnTo>
                  <a:lnTo>
                    <a:pt x="3" y="164"/>
                  </a:lnTo>
                  <a:lnTo>
                    <a:pt x="15" y="126"/>
                  </a:lnTo>
                  <a:lnTo>
                    <a:pt x="34" y="92"/>
                  </a:lnTo>
                  <a:lnTo>
                    <a:pt x="60" y="60"/>
                  </a:lnTo>
                  <a:lnTo>
                    <a:pt x="90" y="36"/>
                  </a:lnTo>
                  <a:lnTo>
                    <a:pt x="124" y="17"/>
                  </a:lnTo>
                  <a:lnTo>
                    <a:pt x="163" y="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gray">
            <a:xfrm>
              <a:off x="3396" y="3313"/>
              <a:ext cx="143" cy="254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88" y="237"/>
                </a:cxn>
                <a:cxn ang="0">
                  <a:pos x="153" y="237"/>
                </a:cxn>
                <a:cxn ang="0">
                  <a:pos x="153" y="39"/>
                </a:cxn>
                <a:cxn ang="0">
                  <a:pos x="88" y="39"/>
                </a:cxn>
                <a:cxn ang="0">
                  <a:pos x="88" y="0"/>
                </a:cxn>
                <a:cxn ang="0">
                  <a:pos x="0" y="138"/>
                </a:cxn>
                <a:cxn ang="0">
                  <a:pos x="88" y="276"/>
                </a:cxn>
              </a:cxnLst>
              <a:rect l="0" t="0" r="r" b="b"/>
              <a:pathLst>
                <a:path w="153" h="276">
                  <a:moveTo>
                    <a:pt x="88" y="276"/>
                  </a:moveTo>
                  <a:lnTo>
                    <a:pt x="88" y="237"/>
                  </a:lnTo>
                  <a:lnTo>
                    <a:pt x="153" y="237"/>
                  </a:lnTo>
                  <a:lnTo>
                    <a:pt x="153" y="39"/>
                  </a:lnTo>
                  <a:lnTo>
                    <a:pt x="88" y="39"/>
                  </a:lnTo>
                  <a:lnTo>
                    <a:pt x="88" y="0"/>
                  </a:lnTo>
                  <a:lnTo>
                    <a:pt x="0" y="138"/>
                  </a:lnTo>
                  <a:lnTo>
                    <a:pt x="88" y="276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gray">
            <a:xfrm>
              <a:off x="3349" y="3440"/>
              <a:ext cx="380" cy="190"/>
            </a:xfrm>
            <a:custGeom>
              <a:avLst/>
              <a:gdLst/>
              <a:ahLst/>
              <a:cxnLst>
                <a:cxn ang="0">
                  <a:pos x="204" y="207"/>
                </a:cxn>
                <a:cxn ang="0">
                  <a:pos x="246" y="203"/>
                </a:cxn>
                <a:cxn ang="0">
                  <a:pos x="285" y="191"/>
                </a:cxn>
                <a:cxn ang="0">
                  <a:pos x="319" y="173"/>
                </a:cxn>
                <a:cxn ang="0">
                  <a:pos x="349" y="147"/>
                </a:cxn>
                <a:cxn ang="0">
                  <a:pos x="375" y="117"/>
                </a:cxn>
                <a:cxn ang="0">
                  <a:pos x="393" y="83"/>
                </a:cxn>
                <a:cxn ang="0">
                  <a:pos x="405" y="44"/>
                </a:cxn>
                <a:cxn ang="0">
                  <a:pos x="409" y="2"/>
                </a:cxn>
                <a:cxn ang="0">
                  <a:pos x="409" y="2"/>
                </a:cxn>
                <a:cxn ang="0">
                  <a:pos x="409" y="0"/>
                </a:cxn>
                <a:cxn ang="0">
                  <a:pos x="358" y="0"/>
                </a:cxn>
                <a:cxn ang="0">
                  <a:pos x="270" y="138"/>
                </a:cxn>
                <a:cxn ang="0">
                  <a:pos x="270" y="99"/>
                </a:cxn>
                <a:cxn ang="0">
                  <a:pos x="204" y="99"/>
                </a:cxn>
                <a:cxn ang="0">
                  <a:pos x="204" y="165"/>
                </a:cxn>
                <a:cxn ang="0">
                  <a:pos x="168" y="161"/>
                </a:cxn>
                <a:cxn ang="0">
                  <a:pos x="133" y="149"/>
                </a:cxn>
                <a:cxn ang="0">
                  <a:pos x="102" y="129"/>
                </a:cxn>
                <a:cxn ang="0">
                  <a:pos x="78" y="104"/>
                </a:cxn>
                <a:cxn ang="0">
                  <a:pos x="58" y="74"/>
                </a:cxn>
                <a:cxn ang="0">
                  <a:pos x="46" y="39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44"/>
                </a:cxn>
                <a:cxn ang="0">
                  <a:pos x="15" y="83"/>
                </a:cxn>
                <a:cxn ang="0">
                  <a:pos x="34" y="117"/>
                </a:cxn>
                <a:cxn ang="0">
                  <a:pos x="60" y="147"/>
                </a:cxn>
                <a:cxn ang="0">
                  <a:pos x="90" y="173"/>
                </a:cxn>
                <a:cxn ang="0">
                  <a:pos x="124" y="191"/>
                </a:cxn>
                <a:cxn ang="0">
                  <a:pos x="163" y="203"/>
                </a:cxn>
                <a:cxn ang="0">
                  <a:pos x="204" y="207"/>
                </a:cxn>
              </a:cxnLst>
              <a:rect l="0" t="0" r="r" b="b"/>
              <a:pathLst>
                <a:path w="409" h="207">
                  <a:moveTo>
                    <a:pt x="204" y="207"/>
                  </a:moveTo>
                  <a:lnTo>
                    <a:pt x="246" y="203"/>
                  </a:lnTo>
                  <a:lnTo>
                    <a:pt x="285" y="191"/>
                  </a:lnTo>
                  <a:lnTo>
                    <a:pt x="319" y="173"/>
                  </a:lnTo>
                  <a:lnTo>
                    <a:pt x="349" y="147"/>
                  </a:lnTo>
                  <a:lnTo>
                    <a:pt x="375" y="117"/>
                  </a:lnTo>
                  <a:lnTo>
                    <a:pt x="393" y="83"/>
                  </a:lnTo>
                  <a:lnTo>
                    <a:pt x="405" y="44"/>
                  </a:lnTo>
                  <a:lnTo>
                    <a:pt x="409" y="2"/>
                  </a:lnTo>
                  <a:lnTo>
                    <a:pt x="409" y="2"/>
                  </a:lnTo>
                  <a:lnTo>
                    <a:pt x="409" y="0"/>
                  </a:lnTo>
                  <a:lnTo>
                    <a:pt x="358" y="0"/>
                  </a:lnTo>
                  <a:lnTo>
                    <a:pt x="270" y="138"/>
                  </a:lnTo>
                  <a:lnTo>
                    <a:pt x="270" y="99"/>
                  </a:lnTo>
                  <a:lnTo>
                    <a:pt x="204" y="99"/>
                  </a:lnTo>
                  <a:lnTo>
                    <a:pt x="204" y="165"/>
                  </a:lnTo>
                  <a:lnTo>
                    <a:pt x="168" y="161"/>
                  </a:lnTo>
                  <a:lnTo>
                    <a:pt x="133" y="149"/>
                  </a:lnTo>
                  <a:lnTo>
                    <a:pt x="102" y="129"/>
                  </a:lnTo>
                  <a:lnTo>
                    <a:pt x="78" y="104"/>
                  </a:lnTo>
                  <a:lnTo>
                    <a:pt x="58" y="74"/>
                  </a:lnTo>
                  <a:lnTo>
                    <a:pt x="46" y="39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44"/>
                  </a:lnTo>
                  <a:lnTo>
                    <a:pt x="15" y="83"/>
                  </a:lnTo>
                  <a:lnTo>
                    <a:pt x="34" y="117"/>
                  </a:lnTo>
                  <a:lnTo>
                    <a:pt x="60" y="147"/>
                  </a:lnTo>
                  <a:lnTo>
                    <a:pt x="90" y="173"/>
                  </a:lnTo>
                  <a:lnTo>
                    <a:pt x="124" y="191"/>
                  </a:lnTo>
                  <a:lnTo>
                    <a:pt x="163" y="203"/>
                  </a:lnTo>
                  <a:lnTo>
                    <a:pt x="204" y="207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5" name="Group 28"/>
          <p:cNvGrpSpPr>
            <a:grpSpLocks/>
          </p:cNvGrpSpPr>
          <p:nvPr/>
        </p:nvGrpSpPr>
        <p:grpSpPr bwMode="auto">
          <a:xfrm>
            <a:off x="2653912" y="3750479"/>
            <a:ext cx="809625" cy="809625"/>
            <a:chOff x="3349" y="3250"/>
            <a:chExt cx="380" cy="380"/>
          </a:xfrm>
        </p:grpSpPr>
        <p:sp>
          <p:nvSpPr>
            <p:cNvPr id="46" name="Freeform 29"/>
            <p:cNvSpPr>
              <a:spLocks/>
            </p:cNvSpPr>
            <p:nvPr/>
          </p:nvSpPr>
          <p:spPr bwMode="gray">
            <a:xfrm>
              <a:off x="3349" y="3250"/>
              <a:ext cx="380" cy="19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246" y="5"/>
                </a:cxn>
                <a:cxn ang="0">
                  <a:pos x="285" y="17"/>
                </a:cxn>
                <a:cxn ang="0">
                  <a:pos x="319" y="36"/>
                </a:cxn>
                <a:cxn ang="0">
                  <a:pos x="349" y="60"/>
                </a:cxn>
                <a:cxn ang="0">
                  <a:pos x="375" y="92"/>
                </a:cxn>
                <a:cxn ang="0">
                  <a:pos x="393" y="126"/>
                </a:cxn>
                <a:cxn ang="0">
                  <a:pos x="405" y="164"/>
                </a:cxn>
                <a:cxn ang="0">
                  <a:pos x="409" y="206"/>
                </a:cxn>
                <a:cxn ang="0">
                  <a:pos x="409" y="207"/>
                </a:cxn>
                <a:cxn ang="0">
                  <a:pos x="409" y="207"/>
                </a:cxn>
                <a:cxn ang="0">
                  <a:pos x="358" y="207"/>
                </a:cxn>
                <a:cxn ang="0">
                  <a:pos x="270" y="69"/>
                </a:cxn>
                <a:cxn ang="0">
                  <a:pos x="270" y="108"/>
                </a:cxn>
                <a:cxn ang="0">
                  <a:pos x="204" y="108"/>
                </a:cxn>
                <a:cxn ang="0">
                  <a:pos x="204" y="42"/>
                </a:cxn>
                <a:cxn ang="0">
                  <a:pos x="168" y="47"/>
                </a:cxn>
                <a:cxn ang="0">
                  <a:pos x="133" y="59"/>
                </a:cxn>
                <a:cxn ang="0">
                  <a:pos x="102" y="78"/>
                </a:cxn>
                <a:cxn ang="0">
                  <a:pos x="78" y="104"/>
                </a:cxn>
                <a:cxn ang="0">
                  <a:pos x="58" y="134"/>
                </a:cxn>
                <a:cxn ang="0">
                  <a:pos x="46" y="168"/>
                </a:cxn>
                <a:cxn ang="0">
                  <a:pos x="42" y="206"/>
                </a:cxn>
                <a:cxn ang="0">
                  <a:pos x="42" y="207"/>
                </a:cxn>
                <a:cxn ang="0">
                  <a:pos x="42" y="207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6"/>
                </a:cxn>
                <a:cxn ang="0">
                  <a:pos x="3" y="164"/>
                </a:cxn>
                <a:cxn ang="0">
                  <a:pos x="15" y="126"/>
                </a:cxn>
                <a:cxn ang="0">
                  <a:pos x="34" y="92"/>
                </a:cxn>
                <a:cxn ang="0">
                  <a:pos x="60" y="60"/>
                </a:cxn>
                <a:cxn ang="0">
                  <a:pos x="90" y="36"/>
                </a:cxn>
                <a:cxn ang="0">
                  <a:pos x="124" y="17"/>
                </a:cxn>
                <a:cxn ang="0">
                  <a:pos x="163" y="5"/>
                </a:cxn>
                <a:cxn ang="0">
                  <a:pos x="204" y="0"/>
                </a:cxn>
              </a:cxnLst>
              <a:rect l="0" t="0" r="r" b="b"/>
              <a:pathLst>
                <a:path w="409" h="207">
                  <a:moveTo>
                    <a:pt x="204" y="0"/>
                  </a:moveTo>
                  <a:lnTo>
                    <a:pt x="246" y="5"/>
                  </a:lnTo>
                  <a:lnTo>
                    <a:pt x="285" y="17"/>
                  </a:lnTo>
                  <a:lnTo>
                    <a:pt x="319" y="36"/>
                  </a:lnTo>
                  <a:lnTo>
                    <a:pt x="349" y="60"/>
                  </a:lnTo>
                  <a:lnTo>
                    <a:pt x="375" y="92"/>
                  </a:lnTo>
                  <a:lnTo>
                    <a:pt x="393" y="126"/>
                  </a:lnTo>
                  <a:lnTo>
                    <a:pt x="405" y="164"/>
                  </a:lnTo>
                  <a:lnTo>
                    <a:pt x="409" y="206"/>
                  </a:lnTo>
                  <a:lnTo>
                    <a:pt x="409" y="207"/>
                  </a:lnTo>
                  <a:lnTo>
                    <a:pt x="409" y="207"/>
                  </a:lnTo>
                  <a:lnTo>
                    <a:pt x="358" y="207"/>
                  </a:lnTo>
                  <a:lnTo>
                    <a:pt x="270" y="69"/>
                  </a:lnTo>
                  <a:lnTo>
                    <a:pt x="270" y="108"/>
                  </a:lnTo>
                  <a:lnTo>
                    <a:pt x="204" y="108"/>
                  </a:lnTo>
                  <a:lnTo>
                    <a:pt x="204" y="42"/>
                  </a:lnTo>
                  <a:lnTo>
                    <a:pt x="168" y="47"/>
                  </a:lnTo>
                  <a:lnTo>
                    <a:pt x="133" y="59"/>
                  </a:lnTo>
                  <a:lnTo>
                    <a:pt x="102" y="78"/>
                  </a:lnTo>
                  <a:lnTo>
                    <a:pt x="78" y="104"/>
                  </a:lnTo>
                  <a:lnTo>
                    <a:pt x="58" y="134"/>
                  </a:lnTo>
                  <a:lnTo>
                    <a:pt x="46" y="168"/>
                  </a:lnTo>
                  <a:lnTo>
                    <a:pt x="42" y="206"/>
                  </a:lnTo>
                  <a:lnTo>
                    <a:pt x="42" y="207"/>
                  </a:lnTo>
                  <a:lnTo>
                    <a:pt x="42" y="20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6"/>
                  </a:lnTo>
                  <a:lnTo>
                    <a:pt x="3" y="164"/>
                  </a:lnTo>
                  <a:lnTo>
                    <a:pt x="15" y="126"/>
                  </a:lnTo>
                  <a:lnTo>
                    <a:pt x="34" y="92"/>
                  </a:lnTo>
                  <a:lnTo>
                    <a:pt x="60" y="60"/>
                  </a:lnTo>
                  <a:lnTo>
                    <a:pt x="90" y="36"/>
                  </a:lnTo>
                  <a:lnTo>
                    <a:pt x="124" y="17"/>
                  </a:lnTo>
                  <a:lnTo>
                    <a:pt x="163" y="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30"/>
            <p:cNvSpPr>
              <a:spLocks/>
            </p:cNvSpPr>
            <p:nvPr/>
          </p:nvSpPr>
          <p:spPr bwMode="gray">
            <a:xfrm>
              <a:off x="3396" y="3313"/>
              <a:ext cx="143" cy="254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88" y="237"/>
                </a:cxn>
                <a:cxn ang="0">
                  <a:pos x="153" y="237"/>
                </a:cxn>
                <a:cxn ang="0">
                  <a:pos x="153" y="39"/>
                </a:cxn>
                <a:cxn ang="0">
                  <a:pos x="88" y="39"/>
                </a:cxn>
                <a:cxn ang="0">
                  <a:pos x="88" y="0"/>
                </a:cxn>
                <a:cxn ang="0">
                  <a:pos x="0" y="138"/>
                </a:cxn>
                <a:cxn ang="0">
                  <a:pos x="88" y="276"/>
                </a:cxn>
              </a:cxnLst>
              <a:rect l="0" t="0" r="r" b="b"/>
              <a:pathLst>
                <a:path w="153" h="276">
                  <a:moveTo>
                    <a:pt x="88" y="276"/>
                  </a:moveTo>
                  <a:lnTo>
                    <a:pt x="88" y="237"/>
                  </a:lnTo>
                  <a:lnTo>
                    <a:pt x="153" y="237"/>
                  </a:lnTo>
                  <a:lnTo>
                    <a:pt x="153" y="39"/>
                  </a:lnTo>
                  <a:lnTo>
                    <a:pt x="88" y="39"/>
                  </a:lnTo>
                  <a:lnTo>
                    <a:pt x="88" y="0"/>
                  </a:lnTo>
                  <a:lnTo>
                    <a:pt x="0" y="138"/>
                  </a:lnTo>
                  <a:lnTo>
                    <a:pt x="88" y="276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gray">
            <a:xfrm>
              <a:off x="3349" y="3440"/>
              <a:ext cx="380" cy="190"/>
            </a:xfrm>
            <a:custGeom>
              <a:avLst/>
              <a:gdLst/>
              <a:ahLst/>
              <a:cxnLst>
                <a:cxn ang="0">
                  <a:pos x="204" y="207"/>
                </a:cxn>
                <a:cxn ang="0">
                  <a:pos x="246" y="203"/>
                </a:cxn>
                <a:cxn ang="0">
                  <a:pos x="285" y="191"/>
                </a:cxn>
                <a:cxn ang="0">
                  <a:pos x="319" y="173"/>
                </a:cxn>
                <a:cxn ang="0">
                  <a:pos x="349" y="147"/>
                </a:cxn>
                <a:cxn ang="0">
                  <a:pos x="375" y="117"/>
                </a:cxn>
                <a:cxn ang="0">
                  <a:pos x="393" y="83"/>
                </a:cxn>
                <a:cxn ang="0">
                  <a:pos x="405" y="44"/>
                </a:cxn>
                <a:cxn ang="0">
                  <a:pos x="409" y="2"/>
                </a:cxn>
                <a:cxn ang="0">
                  <a:pos x="409" y="2"/>
                </a:cxn>
                <a:cxn ang="0">
                  <a:pos x="409" y="0"/>
                </a:cxn>
                <a:cxn ang="0">
                  <a:pos x="358" y="0"/>
                </a:cxn>
                <a:cxn ang="0">
                  <a:pos x="270" y="138"/>
                </a:cxn>
                <a:cxn ang="0">
                  <a:pos x="270" y="99"/>
                </a:cxn>
                <a:cxn ang="0">
                  <a:pos x="204" y="99"/>
                </a:cxn>
                <a:cxn ang="0">
                  <a:pos x="204" y="165"/>
                </a:cxn>
                <a:cxn ang="0">
                  <a:pos x="168" y="161"/>
                </a:cxn>
                <a:cxn ang="0">
                  <a:pos x="133" y="149"/>
                </a:cxn>
                <a:cxn ang="0">
                  <a:pos x="102" y="129"/>
                </a:cxn>
                <a:cxn ang="0">
                  <a:pos x="78" y="104"/>
                </a:cxn>
                <a:cxn ang="0">
                  <a:pos x="58" y="74"/>
                </a:cxn>
                <a:cxn ang="0">
                  <a:pos x="46" y="39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44"/>
                </a:cxn>
                <a:cxn ang="0">
                  <a:pos x="15" y="83"/>
                </a:cxn>
                <a:cxn ang="0">
                  <a:pos x="34" y="117"/>
                </a:cxn>
                <a:cxn ang="0">
                  <a:pos x="60" y="147"/>
                </a:cxn>
                <a:cxn ang="0">
                  <a:pos x="90" y="173"/>
                </a:cxn>
                <a:cxn ang="0">
                  <a:pos x="124" y="191"/>
                </a:cxn>
                <a:cxn ang="0">
                  <a:pos x="163" y="203"/>
                </a:cxn>
                <a:cxn ang="0">
                  <a:pos x="204" y="207"/>
                </a:cxn>
              </a:cxnLst>
              <a:rect l="0" t="0" r="r" b="b"/>
              <a:pathLst>
                <a:path w="409" h="207">
                  <a:moveTo>
                    <a:pt x="204" y="207"/>
                  </a:moveTo>
                  <a:lnTo>
                    <a:pt x="246" y="203"/>
                  </a:lnTo>
                  <a:lnTo>
                    <a:pt x="285" y="191"/>
                  </a:lnTo>
                  <a:lnTo>
                    <a:pt x="319" y="173"/>
                  </a:lnTo>
                  <a:lnTo>
                    <a:pt x="349" y="147"/>
                  </a:lnTo>
                  <a:lnTo>
                    <a:pt x="375" y="117"/>
                  </a:lnTo>
                  <a:lnTo>
                    <a:pt x="393" y="83"/>
                  </a:lnTo>
                  <a:lnTo>
                    <a:pt x="405" y="44"/>
                  </a:lnTo>
                  <a:lnTo>
                    <a:pt x="409" y="2"/>
                  </a:lnTo>
                  <a:lnTo>
                    <a:pt x="409" y="2"/>
                  </a:lnTo>
                  <a:lnTo>
                    <a:pt x="409" y="0"/>
                  </a:lnTo>
                  <a:lnTo>
                    <a:pt x="358" y="0"/>
                  </a:lnTo>
                  <a:lnTo>
                    <a:pt x="270" y="138"/>
                  </a:lnTo>
                  <a:lnTo>
                    <a:pt x="270" y="99"/>
                  </a:lnTo>
                  <a:lnTo>
                    <a:pt x="204" y="99"/>
                  </a:lnTo>
                  <a:lnTo>
                    <a:pt x="204" y="165"/>
                  </a:lnTo>
                  <a:lnTo>
                    <a:pt x="168" y="161"/>
                  </a:lnTo>
                  <a:lnTo>
                    <a:pt x="133" y="149"/>
                  </a:lnTo>
                  <a:lnTo>
                    <a:pt x="102" y="129"/>
                  </a:lnTo>
                  <a:lnTo>
                    <a:pt x="78" y="104"/>
                  </a:lnTo>
                  <a:lnTo>
                    <a:pt x="58" y="74"/>
                  </a:lnTo>
                  <a:lnTo>
                    <a:pt x="46" y="39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44"/>
                  </a:lnTo>
                  <a:lnTo>
                    <a:pt x="15" y="83"/>
                  </a:lnTo>
                  <a:lnTo>
                    <a:pt x="34" y="117"/>
                  </a:lnTo>
                  <a:lnTo>
                    <a:pt x="60" y="147"/>
                  </a:lnTo>
                  <a:lnTo>
                    <a:pt x="90" y="173"/>
                  </a:lnTo>
                  <a:lnTo>
                    <a:pt x="124" y="191"/>
                  </a:lnTo>
                  <a:lnTo>
                    <a:pt x="163" y="203"/>
                  </a:lnTo>
                  <a:lnTo>
                    <a:pt x="204" y="207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3" name="Group 28"/>
          <p:cNvGrpSpPr>
            <a:grpSpLocks/>
          </p:cNvGrpSpPr>
          <p:nvPr/>
        </p:nvGrpSpPr>
        <p:grpSpPr bwMode="auto">
          <a:xfrm>
            <a:off x="5523413" y="3759959"/>
            <a:ext cx="809625" cy="809625"/>
            <a:chOff x="3349" y="3250"/>
            <a:chExt cx="380" cy="380"/>
          </a:xfrm>
        </p:grpSpPr>
        <p:sp>
          <p:nvSpPr>
            <p:cNvPr id="54" name="Freeform 29"/>
            <p:cNvSpPr>
              <a:spLocks/>
            </p:cNvSpPr>
            <p:nvPr/>
          </p:nvSpPr>
          <p:spPr bwMode="gray">
            <a:xfrm>
              <a:off x="3349" y="3250"/>
              <a:ext cx="380" cy="19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246" y="5"/>
                </a:cxn>
                <a:cxn ang="0">
                  <a:pos x="285" y="17"/>
                </a:cxn>
                <a:cxn ang="0">
                  <a:pos x="319" y="36"/>
                </a:cxn>
                <a:cxn ang="0">
                  <a:pos x="349" y="60"/>
                </a:cxn>
                <a:cxn ang="0">
                  <a:pos x="375" y="92"/>
                </a:cxn>
                <a:cxn ang="0">
                  <a:pos x="393" y="126"/>
                </a:cxn>
                <a:cxn ang="0">
                  <a:pos x="405" y="164"/>
                </a:cxn>
                <a:cxn ang="0">
                  <a:pos x="409" y="206"/>
                </a:cxn>
                <a:cxn ang="0">
                  <a:pos x="409" y="207"/>
                </a:cxn>
                <a:cxn ang="0">
                  <a:pos x="409" y="207"/>
                </a:cxn>
                <a:cxn ang="0">
                  <a:pos x="358" y="207"/>
                </a:cxn>
                <a:cxn ang="0">
                  <a:pos x="270" y="69"/>
                </a:cxn>
                <a:cxn ang="0">
                  <a:pos x="270" y="108"/>
                </a:cxn>
                <a:cxn ang="0">
                  <a:pos x="204" y="108"/>
                </a:cxn>
                <a:cxn ang="0">
                  <a:pos x="204" y="42"/>
                </a:cxn>
                <a:cxn ang="0">
                  <a:pos x="168" y="47"/>
                </a:cxn>
                <a:cxn ang="0">
                  <a:pos x="133" y="59"/>
                </a:cxn>
                <a:cxn ang="0">
                  <a:pos x="102" y="78"/>
                </a:cxn>
                <a:cxn ang="0">
                  <a:pos x="78" y="104"/>
                </a:cxn>
                <a:cxn ang="0">
                  <a:pos x="58" y="134"/>
                </a:cxn>
                <a:cxn ang="0">
                  <a:pos x="46" y="168"/>
                </a:cxn>
                <a:cxn ang="0">
                  <a:pos x="42" y="206"/>
                </a:cxn>
                <a:cxn ang="0">
                  <a:pos x="42" y="207"/>
                </a:cxn>
                <a:cxn ang="0">
                  <a:pos x="42" y="207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6"/>
                </a:cxn>
                <a:cxn ang="0">
                  <a:pos x="3" y="164"/>
                </a:cxn>
                <a:cxn ang="0">
                  <a:pos x="15" y="126"/>
                </a:cxn>
                <a:cxn ang="0">
                  <a:pos x="34" y="92"/>
                </a:cxn>
                <a:cxn ang="0">
                  <a:pos x="60" y="60"/>
                </a:cxn>
                <a:cxn ang="0">
                  <a:pos x="90" y="36"/>
                </a:cxn>
                <a:cxn ang="0">
                  <a:pos x="124" y="17"/>
                </a:cxn>
                <a:cxn ang="0">
                  <a:pos x="163" y="5"/>
                </a:cxn>
                <a:cxn ang="0">
                  <a:pos x="204" y="0"/>
                </a:cxn>
              </a:cxnLst>
              <a:rect l="0" t="0" r="r" b="b"/>
              <a:pathLst>
                <a:path w="409" h="207">
                  <a:moveTo>
                    <a:pt x="204" y="0"/>
                  </a:moveTo>
                  <a:lnTo>
                    <a:pt x="246" y="5"/>
                  </a:lnTo>
                  <a:lnTo>
                    <a:pt x="285" y="17"/>
                  </a:lnTo>
                  <a:lnTo>
                    <a:pt x="319" y="36"/>
                  </a:lnTo>
                  <a:lnTo>
                    <a:pt x="349" y="60"/>
                  </a:lnTo>
                  <a:lnTo>
                    <a:pt x="375" y="92"/>
                  </a:lnTo>
                  <a:lnTo>
                    <a:pt x="393" y="126"/>
                  </a:lnTo>
                  <a:lnTo>
                    <a:pt x="405" y="164"/>
                  </a:lnTo>
                  <a:lnTo>
                    <a:pt x="409" y="206"/>
                  </a:lnTo>
                  <a:lnTo>
                    <a:pt x="409" y="207"/>
                  </a:lnTo>
                  <a:lnTo>
                    <a:pt x="409" y="207"/>
                  </a:lnTo>
                  <a:lnTo>
                    <a:pt x="358" y="207"/>
                  </a:lnTo>
                  <a:lnTo>
                    <a:pt x="270" y="69"/>
                  </a:lnTo>
                  <a:lnTo>
                    <a:pt x="270" y="108"/>
                  </a:lnTo>
                  <a:lnTo>
                    <a:pt x="204" y="108"/>
                  </a:lnTo>
                  <a:lnTo>
                    <a:pt x="204" y="42"/>
                  </a:lnTo>
                  <a:lnTo>
                    <a:pt x="168" y="47"/>
                  </a:lnTo>
                  <a:lnTo>
                    <a:pt x="133" y="59"/>
                  </a:lnTo>
                  <a:lnTo>
                    <a:pt x="102" y="78"/>
                  </a:lnTo>
                  <a:lnTo>
                    <a:pt x="78" y="104"/>
                  </a:lnTo>
                  <a:lnTo>
                    <a:pt x="58" y="134"/>
                  </a:lnTo>
                  <a:lnTo>
                    <a:pt x="46" y="168"/>
                  </a:lnTo>
                  <a:lnTo>
                    <a:pt x="42" y="206"/>
                  </a:lnTo>
                  <a:lnTo>
                    <a:pt x="42" y="207"/>
                  </a:lnTo>
                  <a:lnTo>
                    <a:pt x="42" y="20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6"/>
                  </a:lnTo>
                  <a:lnTo>
                    <a:pt x="3" y="164"/>
                  </a:lnTo>
                  <a:lnTo>
                    <a:pt x="15" y="126"/>
                  </a:lnTo>
                  <a:lnTo>
                    <a:pt x="34" y="92"/>
                  </a:lnTo>
                  <a:lnTo>
                    <a:pt x="60" y="60"/>
                  </a:lnTo>
                  <a:lnTo>
                    <a:pt x="90" y="36"/>
                  </a:lnTo>
                  <a:lnTo>
                    <a:pt x="124" y="17"/>
                  </a:lnTo>
                  <a:lnTo>
                    <a:pt x="163" y="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30"/>
            <p:cNvSpPr>
              <a:spLocks/>
            </p:cNvSpPr>
            <p:nvPr/>
          </p:nvSpPr>
          <p:spPr bwMode="gray">
            <a:xfrm>
              <a:off x="3396" y="3313"/>
              <a:ext cx="143" cy="254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88" y="237"/>
                </a:cxn>
                <a:cxn ang="0">
                  <a:pos x="153" y="237"/>
                </a:cxn>
                <a:cxn ang="0">
                  <a:pos x="153" y="39"/>
                </a:cxn>
                <a:cxn ang="0">
                  <a:pos x="88" y="39"/>
                </a:cxn>
                <a:cxn ang="0">
                  <a:pos x="88" y="0"/>
                </a:cxn>
                <a:cxn ang="0">
                  <a:pos x="0" y="138"/>
                </a:cxn>
                <a:cxn ang="0">
                  <a:pos x="88" y="276"/>
                </a:cxn>
              </a:cxnLst>
              <a:rect l="0" t="0" r="r" b="b"/>
              <a:pathLst>
                <a:path w="153" h="276">
                  <a:moveTo>
                    <a:pt x="88" y="276"/>
                  </a:moveTo>
                  <a:lnTo>
                    <a:pt x="88" y="237"/>
                  </a:lnTo>
                  <a:lnTo>
                    <a:pt x="153" y="237"/>
                  </a:lnTo>
                  <a:lnTo>
                    <a:pt x="153" y="39"/>
                  </a:lnTo>
                  <a:lnTo>
                    <a:pt x="88" y="39"/>
                  </a:lnTo>
                  <a:lnTo>
                    <a:pt x="88" y="0"/>
                  </a:lnTo>
                  <a:lnTo>
                    <a:pt x="0" y="138"/>
                  </a:lnTo>
                  <a:lnTo>
                    <a:pt x="88" y="276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31"/>
            <p:cNvSpPr>
              <a:spLocks/>
            </p:cNvSpPr>
            <p:nvPr/>
          </p:nvSpPr>
          <p:spPr bwMode="gray">
            <a:xfrm>
              <a:off x="3349" y="3440"/>
              <a:ext cx="380" cy="190"/>
            </a:xfrm>
            <a:custGeom>
              <a:avLst/>
              <a:gdLst/>
              <a:ahLst/>
              <a:cxnLst>
                <a:cxn ang="0">
                  <a:pos x="204" y="207"/>
                </a:cxn>
                <a:cxn ang="0">
                  <a:pos x="246" y="203"/>
                </a:cxn>
                <a:cxn ang="0">
                  <a:pos x="285" y="191"/>
                </a:cxn>
                <a:cxn ang="0">
                  <a:pos x="319" y="173"/>
                </a:cxn>
                <a:cxn ang="0">
                  <a:pos x="349" y="147"/>
                </a:cxn>
                <a:cxn ang="0">
                  <a:pos x="375" y="117"/>
                </a:cxn>
                <a:cxn ang="0">
                  <a:pos x="393" y="83"/>
                </a:cxn>
                <a:cxn ang="0">
                  <a:pos x="405" y="44"/>
                </a:cxn>
                <a:cxn ang="0">
                  <a:pos x="409" y="2"/>
                </a:cxn>
                <a:cxn ang="0">
                  <a:pos x="409" y="2"/>
                </a:cxn>
                <a:cxn ang="0">
                  <a:pos x="409" y="0"/>
                </a:cxn>
                <a:cxn ang="0">
                  <a:pos x="358" y="0"/>
                </a:cxn>
                <a:cxn ang="0">
                  <a:pos x="270" y="138"/>
                </a:cxn>
                <a:cxn ang="0">
                  <a:pos x="270" y="99"/>
                </a:cxn>
                <a:cxn ang="0">
                  <a:pos x="204" y="99"/>
                </a:cxn>
                <a:cxn ang="0">
                  <a:pos x="204" y="165"/>
                </a:cxn>
                <a:cxn ang="0">
                  <a:pos x="168" y="161"/>
                </a:cxn>
                <a:cxn ang="0">
                  <a:pos x="133" y="149"/>
                </a:cxn>
                <a:cxn ang="0">
                  <a:pos x="102" y="129"/>
                </a:cxn>
                <a:cxn ang="0">
                  <a:pos x="78" y="104"/>
                </a:cxn>
                <a:cxn ang="0">
                  <a:pos x="58" y="74"/>
                </a:cxn>
                <a:cxn ang="0">
                  <a:pos x="46" y="39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44"/>
                </a:cxn>
                <a:cxn ang="0">
                  <a:pos x="15" y="83"/>
                </a:cxn>
                <a:cxn ang="0">
                  <a:pos x="34" y="117"/>
                </a:cxn>
                <a:cxn ang="0">
                  <a:pos x="60" y="147"/>
                </a:cxn>
                <a:cxn ang="0">
                  <a:pos x="90" y="173"/>
                </a:cxn>
                <a:cxn ang="0">
                  <a:pos x="124" y="191"/>
                </a:cxn>
                <a:cxn ang="0">
                  <a:pos x="163" y="203"/>
                </a:cxn>
                <a:cxn ang="0">
                  <a:pos x="204" y="207"/>
                </a:cxn>
              </a:cxnLst>
              <a:rect l="0" t="0" r="r" b="b"/>
              <a:pathLst>
                <a:path w="409" h="207">
                  <a:moveTo>
                    <a:pt x="204" y="207"/>
                  </a:moveTo>
                  <a:lnTo>
                    <a:pt x="246" y="203"/>
                  </a:lnTo>
                  <a:lnTo>
                    <a:pt x="285" y="191"/>
                  </a:lnTo>
                  <a:lnTo>
                    <a:pt x="319" y="173"/>
                  </a:lnTo>
                  <a:lnTo>
                    <a:pt x="349" y="147"/>
                  </a:lnTo>
                  <a:lnTo>
                    <a:pt x="375" y="117"/>
                  </a:lnTo>
                  <a:lnTo>
                    <a:pt x="393" y="83"/>
                  </a:lnTo>
                  <a:lnTo>
                    <a:pt x="405" y="44"/>
                  </a:lnTo>
                  <a:lnTo>
                    <a:pt x="409" y="2"/>
                  </a:lnTo>
                  <a:lnTo>
                    <a:pt x="409" y="2"/>
                  </a:lnTo>
                  <a:lnTo>
                    <a:pt x="409" y="0"/>
                  </a:lnTo>
                  <a:lnTo>
                    <a:pt x="358" y="0"/>
                  </a:lnTo>
                  <a:lnTo>
                    <a:pt x="270" y="138"/>
                  </a:lnTo>
                  <a:lnTo>
                    <a:pt x="270" y="99"/>
                  </a:lnTo>
                  <a:lnTo>
                    <a:pt x="204" y="99"/>
                  </a:lnTo>
                  <a:lnTo>
                    <a:pt x="204" y="165"/>
                  </a:lnTo>
                  <a:lnTo>
                    <a:pt x="168" y="161"/>
                  </a:lnTo>
                  <a:lnTo>
                    <a:pt x="133" y="149"/>
                  </a:lnTo>
                  <a:lnTo>
                    <a:pt x="102" y="129"/>
                  </a:lnTo>
                  <a:lnTo>
                    <a:pt x="78" y="104"/>
                  </a:lnTo>
                  <a:lnTo>
                    <a:pt x="58" y="74"/>
                  </a:lnTo>
                  <a:lnTo>
                    <a:pt x="46" y="39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44"/>
                  </a:lnTo>
                  <a:lnTo>
                    <a:pt x="15" y="83"/>
                  </a:lnTo>
                  <a:lnTo>
                    <a:pt x="34" y="117"/>
                  </a:lnTo>
                  <a:lnTo>
                    <a:pt x="60" y="147"/>
                  </a:lnTo>
                  <a:lnTo>
                    <a:pt x="90" y="173"/>
                  </a:lnTo>
                  <a:lnTo>
                    <a:pt x="124" y="191"/>
                  </a:lnTo>
                  <a:lnTo>
                    <a:pt x="163" y="203"/>
                  </a:lnTo>
                  <a:lnTo>
                    <a:pt x="204" y="207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7" name="Rectangle 10"/>
          <p:cNvSpPr>
            <a:spLocks noChangeArrowheads="1"/>
          </p:cNvSpPr>
          <p:nvPr/>
        </p:nvSpPr>
        <p:spPr bwMode="gray">
          <a:xfrm>
            <a:off x="457466" y="4094534"/>
            <a:ext cx="22136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zh-TW" altLang="en-US" sz="6600" b="1" dirty="0" smtClean="0">
                <a:solidFill>
                  <a:srgbClr val="F8F8F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由近</a:t>
            </a:r>
            <a:endParaRPr lang="en-US" altLang="zh-CN" sz="6600" b="1" dirty="0">
              <a:solidFill>
                <a:srgbClr val="F8F8F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gray">
          <a:xfrm>
            <a:off x="6298714" y="4108976"/>
            <a:ext cx="22136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zh-TW" altLang="en-US" sz="6600" b="1" dirty="0" smtClean="0">
                <a:solidFill>
                  <a:srgbClr val="F8F8F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而遠</a:t>
            </a:r>
            <a:endParaRPr lang="en-US" altLang="zh-CN" sz="6600" b="1" dirty="0">
              <a:solidFill>
                <a:srgbClr val="F8F8F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495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50004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gray">
          <a:xfrm>
            <a:off x="1259632" y="1484324"/>
            <a:ext cx="6912768" cy="468098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gray">
          <a:xfrm>
            <a:off x="1674018" y="189501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2" name="Picture 3" descr="RY_circl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2" y="1309700"/>
            <a:ext cx="1398123" cy="1399220"/>
          </a:xfrm>
          <a:prstGeom prst="rect">
            <a:avLst/>
          </a:prstGeom>
          <a:noFill/>
        </p:spPr>
      </p:pic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1902618" y="2262673"/>
            <a:ext cx="58852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zh-TW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老爸老媽</a:t>
            </a:r>
            <a:r>
              <a:rPr lang="zh-TW" altLang="en-US" sz="3600" dirty="0" smtClean="0">
                <a:solidFill>
                  <a:srgbClr val="000000"/>
                </a:solidFill>
                <a:latin typeface="標楷體"/>
                <a:ea typeface="標楷體"/>
              </a:rPr>
              <a:t>、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岳父岳母、兄弟姊妹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、叔伯阿姨</a:t>
            </a:r>
            <a:r>
              <a:rPr lang="en-US" altLang="zh-TW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最親近的人都是可照護的對象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TextBox 182"/>
          <p:cNvSpPr txBox="1"/>
          <p:nvPr/>
        </p:nvSpPr>
        <p:spPr>
          <a:xfrm>
            <a:off x="444452" y="1708675"/>
            <a:ext cx="119568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TW" altLang="en-US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由內</a:t>
            </a:r>
            <a:endParaRPr lang="zh-CN" altLang="en-US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11115" y="428604"/>
            <a:ext cx="8229600" cy="9271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4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達標</a:t>
            </a:r>
            <a:r>
              <a:rPr lang="zh-TW" altLang="en-US" sz="44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策略</a:t>
            </a: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586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50004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gray">
          <a:xfrm>
            <a:off x="1259632" y="1484324"/>
            <a:ext cx="7128792" cy="468098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gray">
          <a:xfrm>
            <a:off x="1674018" y="189501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2" name="Picture 3" descr="RY_circl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2" y="1309700"/>
            <a:ext cx="1398123" cy="1399220"/>
          </a:xfrm>
          <a:prstGeom prst="rect">
            <a:avLst/>
          </a:prstGeom>
          <a:noFill/>
        </p:spPr>
      </p:pic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1902618" y="2262673"/>
            <a:ext cx="62697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zh-TW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好朋友</a:t>
            </a:r>
            <a:r>
              <a:rPr lang="zh-TW" altLang="en-US" sz="3600" dirty="0" smtClean="0">
                <a:solidFill>
                  <a:srgbClr val="000000"/>
                </a:solidFill>
                <a:latin typeface="標楷體"/>
                <a:ea typeface="標楷體"/>
              </a:rPr>
              <a:t>、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</a:t>
            </a:r>
            <a:r>
              <a:rPr lang="en-US" altLang="zh-TW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</a:p>
          <a:p>
            <a:pPr eaLnBrk="0" hangingPunct="0"/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最熟悉的人都是可照護的對象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TextBox 182"/>
          <p:cNvSpPr txBox="1"/>
          <p:nvPr/>
        </p:nvSpPr>
        <p:spPr>
          <a:xfrm>
            <a:off x="444452" y="1708675"/>
            <a:ext cx="119568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TW" altLang="en-US" sz="3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而外</a:t>
            </a:r>
            <a:endParaRPr lang="zh-CN" altLang="en-US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11115" y="428604"/>
            <a:ext cx="8229600" cy="9271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4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達標</a:t>
            </a:r>
            <a:r>
              <a:rPr lang="zh-TW" altLang="en-US" sz="44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策略</a:t>
            </a: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329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50004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gray">
          <a:xfrm>
            <a:off x="1259632" y="1484324"/>
            <a:ext cx="7128792" cy="468098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gray">
          <a:xfrm>
            <a:off x="1674018" y="189501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2" name="Picture 3" descr="RY_circl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2" y="1309700"/>
            <a:ext cx="1398123" cy="1399220"/>
          </a:xfrm>
          <a:prstGeom prst="rect">
            <a:avLst/>
          </a:prstGeom>
          <a:noFill/>
        </p:spPr>
      </p:pic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1902618" y="2262673"/>
            <a:ext cx="62697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zh-TW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鄰居</a:t>
            </a:r>
            <a:r>
              <a:rPr lang="zh-TW" altLang="en-US" sz="3600" dirty="0" smtClean="0">
                <a:solidFill>
                  <a:srgbClr val="000000"/>
                </a:solidFill>
                <a:latin typeface="標楷體"/>
                <a:ea typeface="標楷體"/>
              </a:rPr>
              <a:t>、老顧客</a:t>
            </a:r>
            <a:r>
              <a:rPr lang="en-US" altLang="zh-TW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</a:p>
          <a:p>
            <a:pPr eaLnBrk="0" hangingPunct="0"/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最信任的人都是可照護的對象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TextBox 182"/>
          <p:cNvSpPr txBox="1"/>
          <p:nvPr/>
        </p:nvSpPr>
        <p:spPr>
          <a:xfrm>
            <a:off x="444452" y="1708675"/>
            <a:ext cx="119568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TW" altLang="en-US" sz="3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由近</a:t>
            </a:r>
            <a:endParaRPr lang="zh-CN" altLang="en-US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11115" y="428604"/>
            <a:ext cx="8229600" cy="9271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4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達標</a:t>
            </a:r>
            <a:r>
              <a:rPr lang="zh-TW" altLang="en-US" sz="44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策略</a:t>
            </a: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57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50004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gray">
          <a:xfrm>
            <a:off x="1259632" y="1484324"/>
            <a:ext cx="7128792" cy="468098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gray">
          <a:xfrm>
            <a:off x="1674018" y="189501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2" name="Picture 3" descr="RY_circl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2" y="1309700"/>
            <a:ext cx="1398123" cy="1399220"/>
          </a:xfrm>
          <a:prstGeom prst="rect">
            <a:avLst/>
          </a:prstGeom>
          <a:noFill/>
        </p:spPr>
      </p:pic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1902618" y="2262673"/>
            <a:ext cx="62697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zh-TW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社區裡往來的人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都是可照護的對象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TextBox 182"/>
          <p:cNvSpPr txBox="1"/>
          <p:nvPr/>
        </p:nvSpPr>
        <p:spPr>
          <a:xfrm>
            <a:off x="444452" y="1708675"/>
            <a:ext cx="119568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TW" altLang="en-US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而遠</a:t>
            </a:r>
            <a:endParaRPr lang="zh-CN" altLang="en-US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11115" y="428604"/>
            <a:ext cx="8229600" cy="9271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4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達標</a:t>
            </a:r>
            <a:r>
              <a:rPr lang="zh-TW" altLang="en-US" sz="44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策略</a:t>
            </a: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705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2996952"/>
            <a:ext cx="7200800" cy="13620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zh-TW" alt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社區藥局藥師參與計畫需知</a:t>
            </a:r>
            <a:endParaRPr lang="en-US" altLang="zh-TW" sz="4400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z="1600" b="1" smtClean="0"/>
              <a:pPr/>
              <a:t>16</a:t>
            </a:fld>
            <a:endParaRPr lang="zh-TW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847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5735638"/>
            <a:ext cx="41731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E7625F-8318-4B5B-A776-9993006CEF99}" type="slidenum">
              <a:rPr lang="en-US" altLang="zh-TW" sz="1600" b="1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zh-TW" sz="1600" b="1" dirty="0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96188" cy="10477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用藥整合服務簡介</a:t>
            </a:r>
            <a:endParaRPr lang="en-US" altLang="zh-TW" sz="2400" b="1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2856"/>
            <a:ext cx="7272338" cy="4391025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TW" sz="2800" dirty="0" smtClean="0">
                <a:solidFill>
                  <a:srgbClr val="006600"/>
                </a:solidFill>
                <a:latin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800" dirty="0" smtClean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處方確認</a:t>
            </a:r>
          </a:p>
          <a:p>
            <a:pPr eaLnBrk="1" hangingPunct="1">
              <a:spcBef>
                <a:spcPts val="12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TW" sz="28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800" dirty="0" smtClean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處方登錄</a:t>
            </a:r>
          </a:p>
          <a:p>
            <a:pPr eaLnBrk="1" hangingPunct="1">
              <a:spcBef>
                <a:spcPts val="12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TW" sz="28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8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800" dirty="0" smtClean="0">
                <a:solidFill>
                  <a:srgbClr val="DCDCD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solidFill>
                  <a:srgbClr val="0000E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用藥適當性評估</a:t>
            </a:r>
          </a:p>
          <a:p>
            <a:pPr eaLnBrk="1" hangingPunct="1">
              <a:spcBef>
                <a:spcPts val="12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TW" sz="28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8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800" dirty="0" smtClean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藥品調配或調製</a:t>
            </a:r>
          </a:p>
          <a:p>
            <a:pPr eaLnBrk="1" hangingPunct="1">
              <a:spcBef>
                <a:spcPts val="12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TW" sz="28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8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800" dirty="0" smtClean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再次核對</a:t>
            </a:r>
          </a:p>
          <a:p>
            <a:pPr eaLnBrk="1" hangingPunct="1">
              <a:spcBef>
                <a:spcPts val="12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TW" sz="28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28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800" dirty="0" smtClean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交付藥品</a:t>
            </a:r>
          </a:p>
          <a:p>
            <a:pPr eaLnBrk="1" hangingPunct="1">
              <a:spcBef>
                <a:spcPts val="12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TW" sz="28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  <a:r>
              <a:rPr lang="en-US" altLang="zh-TW" sz="28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800" dirty="0" smtClean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用藥指導</a:t>
            </a:r>
          </a:p>
        </p:txBody>
      </p:sp>
      <p:sp>
        <p:nvSpPr>
          <p:cNvPr id="11269" name="文字方塊 1"/>
          <p:cNvSpPr txBox="1">
            <a:spLocks noChangeArrowheads="1"/>
          </p:cNvSpPr>
          <p:nvPr/>
        </p:nvSpPr>
        <p:spPr bwMode="auto">
          <a:xfrm>
            <a:off x="251520" y="1412776"/>
            <a:ext cx="2170113" cy="522287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依據處方箋</a:t>
            </a:r>
          </a:p>
        </p:txBody>
      </p:sp>
      <p:grpSp>
        <p:nvGrpSpPr>
          <p:cNvPr id="2" name="群組 2"/>
          <p:cNvGrpSpPr>
            <a:grpSpLocks/>
          </p:cNvGrpSpPr>
          <p:nvPr/>
        </p:nvGrpSpPr>
        <p:grpSpPr bwMode="auto">
          <a:xfrm>
            <a:off x="2627784" y="2636912"/>
            <a:ext cx="3463925" cy="641350"/>
            <a:chOff x="3954737" y="2503168"/>
            <a:chExt cx="3312468" cy="641350"/>
          </a:xfrm>
        </p:grpSpPr>
        <p:sp>
          <p:nvSpPr>
            <p:cNvPr id="11287" name="Text Box 5"/>
            <p:cNvSpPr txBox="1">
              <a:spLocks noChangeArrowheads="1"/>
            </p:cNvSpPr>
            <p:nvPr/>
          </p:nvSpPr>
          <p:spPr bwMode="auto">
            <a:xfrm>
              <a:off x="4674817" y="2503168"/>
              <a:ext cx="2592388" cy="641350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36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ahoma" panose="020B0604030504040204" pitchFamily="34" charset="0"/>
                </a:rPr>
                <a:t> </a:t>
              </a:r>
              <a:r>
                <a:rPr lang="zh-TW" altLang="en-US" sz="3600" b="1" dirty="0">
                  <a:solidFill>
                    <a:srgbClr val="0066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ahoma" panose="020B0604030504040204" pitchFamily="34" charset="0"/>
                </a:rPr>
                <a:t>建立藥歷檔</a:t>
              </a:r>
            </a:p>
          </p:txBody>
        </p:sp>
        <p:sp>
          <p:nvSpPr>
            <p:cNvPr id="11288" name="向右箭號 1"/>
            <p:cNvSpPr>
              <a:spLocks noChangeArrowheads="1"/>
            </p:cNvSpPr>
            <p:nvPr/>
          </p:nvSpPr>
          <p:spPr bwMode="auto">
            <a:xfrm>
              <a:off x="3954737" y="2738588"/>
              <a:ext cx="720080" cy="15073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群組 6"/>
          <p:cNvGrpSpPr>
            <a:grpSpLocks/>
          </p:cNvGrpSpPr>
          <p:nvPr/>
        </p:nvGrpSpPr>
        <p:grpSpPr bwMode="auto">
          <a:xfrm>
            <a:off x="2699792" y="5517232"/>
            <a:ext cx="4867275" cy="584200"/>
            <a:chOff x="4178316" y="5919998"/>
            <a:chExt cx="4867596" cy="584973"/>
          </a:xfrm>
        </p:grpSpPr>
        <p:sp>
          <p:nvSpPr>
            <p:cNvPr id="11285" name="向右箭號 10"/>
            <p:cNvSpPr>
              <a:spLocks noChangeArrowheads="1"/>
            </p:cNvSpPr>
            <p:nvPr/>
          </p:nvSpPr>
          <p:spPr bwMode="auto">
            <a:xfrm>
              <a:off x="4178316" y="6165304"/>
              <a:ext cx="720080" cy="15073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86" name="Text Box 5"/>
            <p:cNvSpPr txBox="1">
              <a:spLocks noChangeArrowheads="1"/>
            </p:cNvSpPr>
            <p:nvPr/>
          </p:nvSpPr>
          <p:spPr bwMode="auto">
            <a:xfrm>
              <a:off x="4981548" y="5919998"/>
              <a:ext cx="4064364" cy="584973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b="1">
                  <a:solidFill>
                    <a:srgbClr val="0066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ahoma" panose="020B0604030504040204" pitchFamily="34" charset="0"/>
                </a:rPr>
                <a:t>用藥配合度諮詢服務</a:t>
              </a:r>
            </a:p>
          </p:txBody>
        </p:sp>
      </p:grpSp>
      <p:grpSp>
        <p:nvGrpSpPr>
          <p:cNvPr id="4" name="群組 5"/>
          <p:cNvGrpSpPr>
            <a:grpSpLocks/>
          </p:cNvGrpSpPr>
          <p:nvPr/>
        </p:nvGrpSpPr>
        <p:grpSpPr bwMode="auto">
          <a:xfrm>
            <a:off x="3779912" y="3429000"/>
            <a:ext cx="3402013" cy="646112"/>
            <a:chOff x="5313784" y="3573023"/>
            <a:chExt cx="3402015" cy="646332"/>
          </a:xfrm>
        </p:grpSpPr>
        <p:sp>
          <p:nvSpPr>
            <p:cNvPr id="11283" name="Text Box 5"/>
            <p:cNvSpPr txBox="1">
              <a:spLocks noChangeArrowheads="1"/>
            </p:cNvSpPr>
            <p:nvPr/>
          </p:nvSpPr>
          <p:spPr bwMode="auto">
            <a:xfrm>
              <a:off x="6123411" y="3573023"/>
              <a:ext cx="2592388" cy="646332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3600" b="1">
                  <a:solidFill>
                    <a:srgbClr val="0066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ahoma" panose="020B0604030504040204" pitchFamily="34" charset="0"/>
                </a:rPr>
                <a:t>判斷性服務</a:t>
              </a:r>
            </a:p>
          </p:txBody>
        </p:sp>
        <p:sp>
          <p:nvSpPr>
            <p:cNvPr id="11284" name="向右箭號 4"/>
            <p:cNvSpPr>
              <a:spLocks noChangeArrowheads="1"/>
            </p:cNvSpPr>
            <p:nvPr/>
          </p:nvSpPr>
          <p:spPr bwMode="auto">
            <a:xfrm>
              <a:off x="5313784" y="3671533"/>
              <a:ext cx="678931" cy="144016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群組 2"/>
          <p:cNvGrpSpPr>
            <a:grpSpLocks/>
          </p:cNvGrpSpPr>
          <p:nvPr/>
        </p:nvGrpSpPr>
        <p:grpSpPr bwMode="auto">
          <a:xfrm>
            <a:off x="6498055" y="116632"/>
            <a:ext cx="2410167" cy="2935287"/>
            <a:chOff x="3632243" y="1112421"/>
            <a:chExt cx="3931932" cy="2862322"/>
          </a:xfrm>
          <a:solidFill>
            <a:schemeClr val="bg1"/>
          </a:solidFill>
        </p:grpSpPr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4773157" y="1112421"/>
              <a:ext cx="2791018" cy="2862322"/>
            </a:xfrm>
            <a:prstGeom prst="rect">
              <a:avLst/>
            </a:prstGeom>
            <a:grpFill/>
            <a:ln w="28575">
              <a:solidFill>
                <a:srgbClr val="CC33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zh-TW" alt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查詢雲端藥歷整理出目前用藥檔案</a:t>
              </a:r>
            </a:p>
          </p:txBody>
        </p:sp>
        <p:sp>
          <p:nvSpPr>
            <p:cNvPr id="19" name="向右箭號 1"/>
            <p:cNvSpPr>
              <a:spLocks noChangeArrowheads="1"/>
            </p:cNvSpPr>
            <p:nvPr/>
          </p:nvSpPr>
          <p:spPr bwMode="auto">
            <a:xfrm>
              <a:off x="3632243" y="3742218"/>
              <a:ext cx="720079" cy="150738"/>
            </a:xfrm>
            <a:prstGeom prst="rightArrow">
              <a:avLst>
                <a:gd name="adj1" fmla="val 50000"/>
                <a:gd name="adj2" fmla="val 50004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cxnSp>
        <p:nvCxnSpPr>
          <p:cNvPr id="13" name="肘形接點 12"/>
          <p:cNvCxnSpPr>
            <a:cxnSpLocks noChangeShapeType="1"/>
          </p:cNvCxnSpPr>
          <p:nvPr/>
        </p:nvCxnSpPr>
        <p:spPr bwMode="auto">
          <a:xfrm rot="10800000" flipV="1">
            <a:off x="7260355" y="3140968"/>
            <a:ext cx="1344093" cy="626269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肘形接點 29"/>
          <p:cNvCxnSpPr>
            <a:cxnSpLocks noChangeShapeType="1"/>
            <a:endCxn id="11286" idx="3"/>
          </p:cNvCxnSpPr>
          <p:nvPr/>
        </p:nvCxnSpPr>
        <p:spPr bwMode="auto">
          <a:xfrm rot="5400000">
            <a:off x="6413749" y="4321050"/>
            <a:ext cx="2641600" cy="334963"/>
          </a:xfrm>
          <a:prstGeom prst="bentConnector2">
            <a:avLst/>
          </a:prstGeom>
          <a:ln>
            <a:headEnd type="none" w="sm" len="sm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276" name="文字方塊 1"/>
          <p:cNvSpPr txBox="1">
            <a:spLocks noChangeArrowheads="1"/>
          </p:cNvSpPr>
          <p:nvPr/>
        </p:nvSpPr>
        <p:spPr bwMode="auto">
          <a:xfrm>
            <a:off x="1085850" y="6219825"/>
            <a:ext cx="1644650" cy="522288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調劑</a:t>
            </a:r>
          </a:p>
        </p:txBody>
      </p:sp>
      <p:sp>
        <p:nvSpPr>
          <p:cNvPr id="41" name="文字方塊 1"/>
          <p:cNvSpPr txBox="1">
            <a:spLocks noChangeArrowheads="1"/>
          </p:cNvSpPr>
          <p:nvPr/>
        </p:nvSpPr>
        <p:spPr bwMode="auto">
          <a:xfrm>
            <a:off x="3681413" y="6218238"/>
            <a:ext cx="2185987" cy="5238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007033"/>
                </a:solidFill>
                <a:latin typeface="Arial" panose="020B060402020202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知識性服務</a:t>
            </a:r>
          </a:p>
        </p:txBody>
      </p:sp>
      <p:sp>
        <p:nvSpPr>
          <p:cNvPr id="42" name="文字方塊 1"/>
          <p:cNvSpPr txBox="1">
            <a:spLocks noChangeArrowheads="1"/>
          </p:cNvSpPr>
          <p:nvPr/>
        </p:nvSpPr>
        <p:spPr bwMode="auto">
          <a:xfrm>
            <a:off x="6230938" y="6218238"/>
            <a:ext cx="2733675" cy="5238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用藥整合性服務</a:t>
            </a:r>
          </a:p>
        </p:txBody>
      </p:sp>
      <p:sp>
        <p:nvSpPr>
          <p:cNvPr id="43" name="向右箭號 4"/>
          <p:cNvSpPr>
            <a:spLocks noChangeArrowheads="1"/>
          </p:cNvSpPr>
          <p:nvPr/>
        </p:nvSpPr>
        <p:spPr bwMode="auto">
          <a:xfrm>
            <a:off x="2798763" y="6365875"/>
            <a:ext cx="849312" cy="144463"/>
          </a:xfrm>
          <a:prstGeom prst="rightArrow">
            <a:avLst>
              <a:gd name="adj1" fmla="val 50000"/>
              <a:gd name="adj2" fmla="val 4980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向右箭號 4"/>
          <p:cNvSpPr>
            <a:spLocks noChangeArrowheads="1"/>
          </p:cNvSpPr>
          <p:nvPr/>
        </p:nvSpPr>
        <p:spPr bwMode="auto">
          <a:xfrm>
            <a:off x="5867400" y="6426200"/>
            <a:ext cx="363538" cy="144463"/>
          </a:xfrm>
          <a:prstGeom prst="rightArrow">
            <a:avLst>
              <a:gd name="adj1" fmla="val 50000"/>
              <a:gd name="adj2" fmla="val 4973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1128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500"/>
            <a:ext cx="1055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70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7"/>
          <p:cNvGraphicFramePr/>
          <p:nvPr>
            <p:extLst>
              <p:ext uri="{D42A27DB-BD31-4B8C-83A1-F6EECF244321}">
                <p14:modId xmlns:p14="http://schemas.microsoft.com/office/powerpoint/2010/main" val="1393670907"/>
              </p:ext>
            </p:extLst>
          </p:nvPr>
        </p:nvGraphicFramePr>
        <p:xfrm>
          <a:off x="1071538" y="1428736"/>
          <a:ext cx="5929354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000100" y="357166"/>
            <a:ext cx="5660132" cy="928694"/>
          </a:xfrm>
        </p:spPr>
        <p:txBody>
          <a:bodyPr>
            <a:noAutofit/>
          </a:bodyPr>
          <a:lstStyle/>
          <a:p>
            <a:r>
              <a:rPr lang="zh-TW" alt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參與計畫須知</a:t>
            </a:r>
            <a:endParaRPr lang="zh-CN" alt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77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043608" y="116632"/>
            <a:ext cx="5660132" cy="928694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服務紀錄</a:t>
            </a:r>
            <a:r>
              <a:rPr lang="en-US" altLang="zh-TW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餘藥檢</a:t>
            </a:r>
            <a:r>
              <a:rPr lang="zh-TW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核</a:t>
            </a:r>
            <a:endParaRPr lang="zh-CN" alt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D:\Desktop\tzuyu\雲端藥歷\說明會\餘藥檢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908720"/>
            <a:ext cx="9153526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橢圓 2"/>
          <p:cNvSpPr/>
          <p:nvPr/>
        </p:nvSpPr>
        <p:spPr>
          <a:xfrm>
            <a:off x="6300192" y="1556792"/>
            <a:ext cx="2848571" cy="158417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0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2372571054"/>
              </p:ext>
            </p:extLst>
          </p:nvPr>
        </p:nvGraphicFramePr>
        <p:xfrm>
          <a:off x="1071538" y="1428736"/>
          <a:ext cx="5929354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000100" y="357166"/>
            <a:ext cx="5660132" cy="928694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說明大綱</a:t>
            </a:r>
            <a:endParaRPr lang="zh-CN" alt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544774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043608" y="116632"/>
            <a:ext cx="6048672" cy="928694"/>
          </a:xfrm>
        </p:spPr>
        <p:txBody>
          <a:bodyPr>
            <a:noAutofit/>
          </a:bodyPr>
          <a:lstStyle/>
          <a:p>
            <a:r>
              <a:rPr lang="zh-TW" altLang="en-US" sz="36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服務紀錄</a:t>
            </a:r>
            <a:r>
              <a:rPr lang="en-US" altLang="zh-TW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  <a:r>
              <a:rPr lang="zh-TW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非處方資訊</a:t>
            </a:r>
            <a:endParaRPr lang="zh-CN" alt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 descr="D:\Desktop\tzuyu\雲端藥歷\說明會\非處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836712"/>
            <a:ext cx="915352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橢圓 4"/>
          <p:cNvSpPr/>
          <p:nvPr/>
        </p:nvSpPr>
        <p:spPr>
          <a:xfrm>
            <a:off x="3851920" y="1412776"/>
            <a:ext cx="2848571" cy="158417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826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50004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gray">
          <a:xfrm>
            <a:off x="1259632" y="1563154"/>
            <a:ext cx="7776864" cy="468098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gray">
          <a:xfrm>
            <a:off x="1674018" y="189501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2" name="Picture 3" descr="RY_circl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2" y="1309700"/>
            <a:ext cx="1398123" cy="1399220"/>
          </a:xfrm>
          <a:prstGeom prst="rect">
            <a:avLst/>
          </a:prstGeom>
          <a:noFill/>
        </p:spPr>
      </p:pic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1902618" y="2278439"/>
            <a:ext cx="698986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製作目前用藥檔案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人次</a:t>
            </a:r>
          </a:p>
          <a:p>
            <a:pPr eaLnBrk="0" hangingPunct="0"/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餘藥檢核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人次</a:t>
            </a:r>
          </a:p>
          <a:p>
            <a:pPr eaLnBrk="0" hangingPunct="0"/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配合度服務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人次</a:t>
            </a:r>
          </a:p>
          <a:p>
            <a:pPr eaLnBrk="0" hangingPunct="0"/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判斷性服務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筆</a:t>
            </a:r>
          </a:p>
          <a:p>
            <a:pPr eaLnBrk="0" hangingPunct="0"/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非處方用藥等資訊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人次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11115" y="428604"/>
            <a:ext cx="8229600" cy="9271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4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參與</a:t>
            </a:r>
            <a:r>
              <a:rPr lang="zh-TW" altLang="en-US" sz="44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計畫須知</a:t>
            </a:r>
            <a:r>
              <a:rPr lang="en-US" altLang="zh-TW" sz="4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</a:t>
            </a:r>
            <a:r>
              <a:rPr lang="zh-TW" alt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專業服務費</a:t>
            </a:r>
          </a:p>
          <a:p>
            <a:pPr lvl="0" algn="ctr">
              <a:spcBef>
                <a:spcPct val="0"/>
              </a:spcBef>
              <a:defRPr/>
            </a:pPr>
            <a:endParaRPr lang="zh-TW" altLang="en-US" sz="44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44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50004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gray">
          <a:xfrm>
            <a:off x="1259632" y="1563154"/>
            <a:ext cx="7776864" cy="468098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gray">
          <a:xfrm>
            <a:off x="1674018" y="189501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2" name="Picture 3" descr="RY_circl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2" y="1309700"/>
            <a:ext cx="1398123" cy="1399220"/>
          </a:xfrm>
          <a:prstGeom prst="rect">
            <a:avLst/>
          </a:prstGeom>
          <a:noFill/>
        </p:spPr>
      </p:pic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1902618" y="1884289"/>
            <a:ext cx="69898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以下服務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紀錄至少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各一筆</a:t>
            </a:r>
          </a:p>
          <a:p>
            <a:pPr eaLnBrk="0" hangingPunct="0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一、「個案剩藥原因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hangingPunct="0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建立「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完整藥歷檔案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hangingPunct="0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三、「判斷性服務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hangingPunct="0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四、「配合度諮詢服務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hangingPunct="0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五、非處方等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hangingPunct="0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達成獎勵條件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每家獎勵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1,500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TextBox 182"/>
          <p:cNvSpPr txBox="1"/>
          <p:nvPr/>
        </p:nvSpPr>
        <p:spPr>
          <a:xfrm>
            <a:off x="611560" y="1708675"/>
            <a:ext cx="815180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zh-TW" sz="3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1</a:t>
            </a:r>
            <a:endParaRPr lang="zh-CN" altLang="en-US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11115" y="428604"/>
            <a:ext cx="8229600" cy="9271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4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參與</a:t>
            </a:r>
            <a:r>
              <a:rPr lang="zh-TW" altLang="en-US" sz="44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計畫須知</a:t>
            </a:r>
            <a:r>
              <a:rPr lang="en-US" altLang="zh-TW" sz="4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</a:t>
            </a:r>
            <a:r>
              <a:rPr lang="zh-TW" alt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參與計畫</a:t>
            </a:r>
            <a:r>
              <a:rPr lang="zh-TW" altLang="en-US" sz="4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獎勵</a:t>
            </a:r>
            <a:r>
              <a:rPr lang="zh-TW" altLang="en-US" sz="44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辦法</a:t>
            </a:r>
          </a:p>
          <a:p>
            <a:pPr lvl="0" algn="ctr">
              <a:spcBef>
                <a:spcPct val="0"/>
              </a:spcBef>
              <a:defRPr/>
            </a:pP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16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50004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gray">
          <a:xfrm>
            <a:off x="1259632" y="1563154"/>
            <a:ext cx="7776864" cy="510620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gray">
          <a:xfrm>
            <a:off x="1674018" y="189501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2" name="Picture 3" descr="RY_circl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2" y="1309700"/>
            <a:ext cx="1398123" cy="1399220"/>
          </a:xfrm>
          <a:prstGeom prst="rect">
            <a:avLst/>
          </a:prstGeom>
          <a:noFill/>
        </p:spPr>
      </p:pic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2265236" y="1884289"/>
            <a:ext cx="69898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以下各項服務紀錄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endParaRPr lang="en-US" altLang="zh-TW" sz="36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hangingPunct="0"/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筆數排名在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50%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藥局</a:t>
            </a:r>
            <a:r>
              <a:rPr lang="en-US" altLang="zh-TW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eaLnBrk="0" hangingPunct="0"/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、「個案剩藥原因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hangingPunct="0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建立「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完整藥歷檔案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hangingPunct="0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三、「判斷性服務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hangingPunct="0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四、「配合度諮詢服務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hangingPunct="0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五、非處方等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hangingPunct="0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達成獎勵條件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每家獎勵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1,500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TextBox 182"/>
          <p:cNvSpPr txBox="1"/>
          <p:nvPr/>
        </p:nvSpPr>
        <p:spPr>
          <a:xfrm>
            <a:off x="611560" y="1708675"/>
            <a:ext cx="815180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zh-TW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2</a:t>
            </a:r>
            <a:endParaRPr lang="zh-CN" altLang="en-US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11115" y="428604"/>
            <a:ext cx="8229600" cy="9271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4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參與</a:t>
            </a:r>
            <a:r>
              <a:rPr lang="zh-TW" altLang="en-US" sz="44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計畫須知</a:t>
            </a:r>
            <a:r>
              <a:rPr lang="en-US" altLang="zh-TW" sz="4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</a:t>
            </a:r>
            <a:r>
              <a:rPr lang="zh-TW" alt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執行成效</a:t>
            </a:r>
            <a:r>
              <a:rPr lang="zh-TW" altLang="en-US" sz="4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獎勵</a:t>
            </a:r>
            <a:r>
              <a:rPr lang="zh-TW" altLang="en-US" sz="44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辦法</a:t>
            </a:r>
          </a:p>
          <a:p>
            <a:pPr lvl="0" algn="ctr">
              <a:spcBef>
                <a:spcPct val="0"/>
              </a:spcBef>
              <a:defRPr/>
            </a:pP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643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50004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gray">
          <a:xfrm>
            <a:off x="1149270" y="1563154"/>
            <a:ext cx="7776864" cy="510620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gray">
          <a:xfrm>
            <a:off x="2083934" y="2241862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2" name="Picture 3" descr="RY_circl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2" y="1309700"/>
            <a:ext cx="1398123" cy="1399220"/>
          </a:xfrm>
          <a:prstGeom prst="rect">
            <a:avLst/>
          </a:prstGeom>
          <a:noFill/>
        </p:spPr>
      </p:pic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2359832" y="2373035"/>
            <a:ext cx="69898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各項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服務紀錄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之總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筆數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排名</a:t>
            </a:r>
            <a:endParaRPr lang="en-US" altLang="zh-TW" sz="36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hangingPunct="0"/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之藥局</a:t>
            </a:r>
            <a:r>
              <a:rPr lang="en-US" altLang="zh-TW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eaLnBrk="0" hangingPunct="0"/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家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獎勵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6,500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TextBox 182"/>
          <p:cNvSpPr txBox="1"/>
          <p:nvPr/>
        </p:nvSpPr>
        <p:spPr>
          <a:xfrm>
            <a:off x="611560" y="1708675"/>
            <a:ext cx="815180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zh-TW" sz="3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3</a:t>
            </a:r>
            <a:endParaRPr lang="zh-CN" altLang="en-US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11115" y="428604"/>
            <a:ext cx="8229600" cy="9271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4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參與</a:t>
            </a:r>
            <a:r>
              <a:rPr lang="zh-TW" altLang="en-US" sz="44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計畫須知</a:t>
            </a:r>
            <a:r>
              <a:rPr lang="en-US" altLang="zh-TW" sz="4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</a:t>
            </a:r>
            <a:r>
              <a:rPr lang="zh-TW" alt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標竿藥局</a:t>
            </a:r>
            <a:r>
              <a:rPr lang="zh-TW" altLang="en-US" sz="4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獎勵</a:t>
            </a:r>
            <a:r>
              <a:rPr lang="zh-TW" altLang="en-US" sz="44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辦法</a:t>
            </a:r>
          </a:p>
          <a:p>
            <a:pPr lvl="0" algn="ctr">
              <a:spcBef>
                <a:spcPct val="0"/>
              </a:spcBef>
              <a:defRPr/>
            </a:pP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2355894" y="4296975"/>
            <a:ext cx="628482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非處方資訊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之總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筆數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排名</a:t>
            </a:r>
            <a:endParaRPr lang="en-US" altLang="zh-TW" sz="36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hangingPunct="0"/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20%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之藥局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hangingPunct="0"/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排除總筆數前二藥局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eaLnBrk="0" hangingPunct="0"/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每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家獎勵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1,500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Oval 26"/>
          <p:cNvSpPr>
            <a:spLocks noChangeArrowheads="1"/>
          </p:cNvSpPr>
          <p:nvPr/>
        </p:nvSpPr>
        <p:spPr bwMode="gray">
          <a:xfrm>
            <a:off x="2094440" y="4144288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16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費用給付</a:t>
            </a:r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與重要時程</a:t>
            </a:r>
            <a:endParaRPr lang="zh-TW" altLang="en-US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896544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計畫執行期間</a:t>
            </a:r>
            <a:r>
              <a:rPr lang="en-US" altLang="zh-TW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:8/26~11/15</a:t>
            </a:r>
            <a:r>
              <a:rPr lang="zh-TW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止</a:t>
            </a:r>
            <a:endParaRPr lang="en-US" altLang="zh-TW" sz="3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相關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費用由全聯會於計畫結束後一次給付。</a:t>
            </a:r>
          </a:p>
          <a:p>
            <a:endParaRPr lang="en-US" altLang="zh-TW" sz="3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702900" indent="-342900"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chemeClr val="tx1"/>
                </a:solidFill>
                <a:latin typeface="標楷體"/>
                <a:ea typeface="標楷體"/>
              </a:rPr>
              <a:t>最後服務紀錄上傳日</a:t>
            </a:r>
            <a:r>
              <a:rPr lang="en-US" altLang="zh-TW" sz="3600" dirty="0" smtClean="0">
                <a:solidFill>
                  <a:schemeClr val="tx1"/>
                </a:solidFill>
                <a:latin typeface="標楷體"/>
                <a:ea typeface="標楷體"/>
              </a:rPr>
              <a:t>: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10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月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31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日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</a:endParaRPr>
          </a:p>
          <a:p>
            <a:pPr marL="702900" indent="-342900"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chemeClr val="tx1"/>
                </a:solidFill>
                <a:latin typeface="標楷體"/>
                <a:ea typeface="標楷體"/>
              </a:rPr>
              <a:t>服務紀錄會由</a:t>
            </a:r>
            <a:r>
              <a:rPr lang="zh-TW" altLang="en-US" sz="3600" dirty="0">
                <a:solidFill>
                  <a:schemeClr val="tx1"/>
                </a:solidFill>
                <a:latin typeface="標楷體"/>
                <a:ea typeface="標楷體"/>
              </a:rPr>
              <a:t>輔導</a:t>
            </a:r>
            <a:r>
              <a:rPr lang="zh-TW" altLang="en-US" sz="3600" dirty="0" smtClean="0">
                <a:solidFill>
                  <a:schemeClr val="tx1"/>
                </a:solidFill>
                <a:latin typeface="標楷體"/>
                <a:ea typeface="標楷體"/>
              </a:rPr>
              <a:t>藥師作審核</a:t>
            </a:r>
            <a:endParaRPr lang="en-US" altLang="zh-TW" sz="36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zh-TW" altLang="en-US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z="1600" b="1" smtClean="0"/>
              <a:pPr/>
              <a:t>25</a:t>
            </a:fld>
            <a:endParaRPr lang="zh-TW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7139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38788" y="404664"/>
            <a:ext cx="6480720" cy="1039427"/>
          </a:xfrm>
        </p:spPr>
        <p:txBody>
          <a:bodyPr>
            <a:noAutofit/>
          </a:bodyPr>
          <a:lstStyle/>
          <a:p>
            <a:r>
              <a:rPr lang="zh-TW" altLang="en-US" sz="6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簡報</a:t>
            </a:r>
            <a:r>
              <a:rPr lang="zh-TW" altLang="en-US" sz="6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結束  </a:t>
            </a:r>
            <a:r>
              <a:rPr lang="en-US" altLang="zh-TW" sz="6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QA</a:t>
            </a:r>
            <a:endParaRPr lang="zh-TW" altLang="en-US" sz="66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z="1600" b="1" smtClean="0"/>
              <a:pPr/>
              <a:t>26</a:t>
            </a:fld>
            <a:endParaRPr lang="zh-TW" altLang="en-US" sz="1600" b="1" dirty="0"/>
          </a:p>
        </p:txBody>
      </p:sp>
      <p:sp>
        <p:nvSpPr>
          <p:cNvPr id="8" name="矩形 7"/>
          <p:cNvSpPr/>
          <p:nvPr/>
        </p:nvSpPr>
        <p:spPr>
          <a:xfrm>
            <a:off x="1259632" y="3356992"/>
            <a:ext cx="6624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2800" b="1" cap="all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藥師公會全國聯合會   </a:t>
            </a:r>
            <a:endParaRPr lang="en-US" altLang="zh-TW" sz="2800" b="1" cap="all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ct val="0"/>
              </a:spcBef>
              <a:defRPr/>
            </a:pPr>
            <a:r>
              <a:rPr lang="zh-TW" altLang="en-US" sz="2800" b="1" cap="all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聯絡電話</a:t>
            </a:r>
            <a:r>
              <a:rPr lang="en-US" altLang="zh-TW" sz="2800" b="1" cap="all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:02-25953856</a:t>
            </a:r>
          </a:p>
          <a:p>
            <a:pPr lvl="0">
              <a:spcBef>
                <a:spcPct val="0"/>
              </a:spcBef>
              <a:defRPr/>
            </a:pPr>
            <a:r>
              <a:rPr lang="zh-TW" altLang="en-US" sz="2800" b="1" cap="all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賴子瑜</a:t>
            </a:r>
            <a:r>
              <a:rPr lang="zh-TW" altLang="en-US" sz="2800" b="1" cap="all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督導</a:t>
            </a:r>
            <a:r>
              <a:rPr lang="en-US" altLang="zh-TW" sz="2800" b="1" cap="all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cap="all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分機 </a:t>
            </a:r>
            <a:r>
              <a:rPr lang="en-US" altLang="zh-TW" sz="2800" b="1" cap="all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138)</a:t>
            </a:r>
            <a:endParaRPr lang="zh-TW" altLang="en-US" sz="28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800" b="1" dirty="0" smtClean="0"/>
              <a:t>E-mail: winro1977@gmail.com</a:t>
            </a:r>
          </a:p>
        </p:txBody>
      </p:sp>
      <p:sp>
        <p:nvSpPr>
          <p:cNvPr id="10" name="矩形 9"/>
          <p:cNvSpPr/>
          <p:nvPr/>
        </p:nvSpPr>
        <p:spPr>
          <a:xfrm>
            <a:off x="6084168" y="6021288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敬請指教</a:t>
            </a:r>
            <a:r>
              <a:rPr lang="en-US" altLang="zh-TW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628800"/>
            <a:ext cx="2457450" cy="2132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96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7"/>
          <p:cNvGraphicFramePr/>
          <p:nvPr>
            <p:extLst>
              <p:ext uri="{D42A27DB-BD31-4B8C-83A1-F6EECF244321}">
                <p14:modId xmlns:p14="http://schemas.microsoft.com/office/powerpoint/2010/main" val="3399354377"/>
              </p:ext>
            </p:extLst>
          </p:nvPr>
        </p:nvGraphicFramePr>
        <p:xfrm>
          <a:off x="1071538" y="1428736"/>
          <a:ext cx="5929354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000100" y="357166"/>
            <a:ext cx="5660132" cy="928694"/>
          </a:xfrm>
        </p:spPr>
        <p:txBody>
          <a:bodyPr>
            <a:noAutofit/>
          </a:bodyPr>
          <a:lstStyle/>
          <a:p>
            <a:r>
              <a:rPr lang="zh-TW" alt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參與計畫須知</a:t>
            </a:r>
            <a:endParaRPr lang="zh-CN" alt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134108" y="4944878"/>
            <a:ext cx="4150547" cy="531360"/>
            <a:chOff x="1053397" y="2508154"/>
            <a:chExt cx="4150547" cy="531360"/>
          </a:xfrm>
        </p:grpSpPr>
        <p:sp>
          <p:nvSpPr>
            <p:cNvPr id="7" name="圓角矩形 6"/>
            <p:cNvSpPr/>
            <p:nvPr/>
          </p:nvSpPr>
          <p:spPr>
            <a:xfrm>
              <a:off x="1053397" y="2508154"/>
              <a:ext cx="4150547" cy="5313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-2215971"/>
                <a:satOff val="-1922"/>
                <a:lumOff val="-3137"/>
                <a:alphaOff val="0"/>
              </a:schemeClr>
            </a:fillRef>
            <a:effectRef idx="2">
              <a:schemeClr val="accent3">
                <a:hueOff val="-2215971"/>
                <a:satOff val="-1922"/>
                <a:lumOff val="-31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圓角矩形 4"/>
            <p:cNvSpPr/>
            <p:nvPr/>
          </p:nvSpPr>
          <p:spPr>
            <a:xfrm>
              <a:off x="1079336" y="2534093"/>
              <a:ext cx="4098669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881" tIns="0" rIns="156881" bIns="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      </a:t>
              </a:r>
              <a:r>
                <a:rPr lang="en-US" altLang="zh-TW" sz="36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QA</a:t>
              </a:r>
              <a:endParaRPr lang="zh-CN" altLang="en-US" sz="36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78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50004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gray">
          <a:xfrm>
            <a:off x="2226795" y="1379715"/>
            <a:ext cx="6488812" cy="507362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2900628" y="1916832"/>
            <a:ext cx="554661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運用</a:t>
            </a:r>
            <a:r>
              <a:rPr lang="en-US" altLang="zh-TW" sz="3600" dirty="0" smtClean="0">
                <a:solidFill>
                  <a:srgbClr val="000000"/>
                </a:solidFill>
                <a:latin typeface="標楷體"/>
                <a:ea typeface="標楷體"/>
              </a:rPr>
              <a:t>『</a:t>
            </a: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健保</a:t>
            </a: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雲端藥歷查詢</a:t>
            </a: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en-US" altLang="zh-TW" sz="3600" dirty="0">
                <a:solidFill>
                  <a:srgbClr val="000000"/>
                </a:solidFill>
                <a:latin typeface="標楷體"/>
                <a:ea typeface="標楷體"/>
              </a:rPr>
              <a:t>』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sz="3600" dirty="0" smtClean="0">
                <a:solidFill>
                  <a:srgbClr val="000000"/>
                </a:solidFill>
                <a:latin typeface="標楷體"/>
                <a:ea typeface="標楷體"/>
              </a:rPr>
              <a:t>『</a:t>
            </a: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藥</a:t>
            </a: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事照護</a:t>
            </a: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服務</a:t>
            </a:r>
            <a:r>
              <a:rPr lang="en-US" altLang="zh-TW" sz="3600" dirty="0" smtClean="0">
                <a:solidFill>
                  <a:srgbClr val="000000"/>
                </a:solidFill>
                <a:latin typeface="標楷體"/>
                <a:ea typeface="標楷體"/>
              </a:rPr>
              <a:t>』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連結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，建立以病人為中心，醫藥合作之支持性照護環境，強化民眾用藥知能並提升民眾用藥安全與照護品質。</a:t>
            </a:r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gray">
          <a:xfrm>
            <a:off x="2376030" y="239254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2" name="Picture 3" descr="RY_circl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458" y="1379715"/>
            <a:ext cx="2024062" cy="2025650"/>
          </a:xfrm>
          <a:prstGeom prst="rect">
            <a:avLst/>
          </a:prstGeom>
          <a:noFill/>
        </p:spPr>
      </p:pic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486007" y="452615"/>
            <a:ext cx="8229600" cy="9271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45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計畫源起</a:t>
            </a:r>
          </a:p>
        </p:txBody>
      </p:sp>
    </p:spTree>
    <p:extLst>
      <p:ext uri="{BB962C8B-B14F-4D97-AF65-F5344CB8AC3E}">
        <p14:creationId xmlns:p14="http://schemas.microsoft.com/office/powerpoint/2010/main" val="2712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50004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gray">
          <a:xfrm>
            <a:off x="1259632" y="1484324"/>
            <a:ext cx="6912768" cy="468098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gray">
          <a:xfrm>
            <a:off x="1606085" y="1688232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2" name="Picture 3" descr="RY_circl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2" y="1309700"/>
            <a:ext cx="1398123" cy="1399220"/>
          </a:xfrm>
          <a:prstGeom prst="rect">
            <a:avLst/>
          </a:prstGeom>
          <a:noFill/>
        </p:spPr>
      </p:pic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693008" y="428604"/>
            <a:ext cx="8229600" cy="9271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4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計畫</a:t>
            </a:r>
            <a:r>
              <a:rPr lang="zh-TW" altLang="en-US" sz="44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目的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1865202" y="2204864"/>
            <a:ext cx="58852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餘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藥檢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核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，探討居家餘藥留存因素以減少民眾用藥傷害，亦能教育民眾正確廢棄藥品清除的作法。</a:t>
            </a:r>
          </a:p>
        </p:txBody>
      </p:sp>
      <p:sp>
        <p:nvSpPr>
          <p:cNvPr id="30" name="TextBox 182"/>
          <p:cNvSpPr txBox="1"/>
          <p:nvPr/>
        </p:nvSpPr>
        <p:spPr>
          <a:xfrm>
            <a:off x="634381" y="1740207"/>
            <a:ext cx="545284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zh-CN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1</a:t>
            </a:r>
            <a:endParaRPr lang="zh-CN" altLang="en-US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4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4071"/>
            <a:ext cx="6696744" cy="683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21931" y="251336"/>
            <a:ext cx="29546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餘藥檢核</a:t>
            </a:r>
            <a:r>
              <a:rPr lang="en-US" altLang="zh-TW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</a:p>
          <a:p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</a:t>
            </a:r>
            <a:r>
              <a:rPr lang="en-US" altLang="zh-TW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SOP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6668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50004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gray">
          <a:xfrm>
            <a:off x="1259632" y="1484324"/>
            <a:ext cx="6912768" cy="468098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gray">
          <a:xfrm>
            <a:off x="1674018" y="189501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2" name="Picture 3" descr="RY_circl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2" y="1309700"/>
            <a:ext cx="1398123" cy="1399220"/>
          </a:xfrm>
          <a:prstGeom prst="rect">
            <a:avLst/>
          </a:prstGeom>
          <a:noFill/>
        </p:spPr>
      </p:pic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693008" y="428604"/>
            <a:ext cx="8229600" cy="9271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4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計畫</a:t>
            </a:r>
            <a:r>
              <a:rPr lang="zh-TW" altLang="en-US" sz="44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目的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1865202" y="2204864"/>
            <a:ext cx="58852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病人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包含過敏</a:t>
            </a:r>
            <a:r>
              <a:rPr lang="zh-TW" altLang="en-US" sz="3600" dirty="0" smtClean="0">
                <a:solidFill>
                  <a:srgbClr val="000000"/>
                </a:solidFill>
                <a:latin typeface="標楷體"/>
                <a:ea typeface="標楷體"/>
              </a:rPr>
              <a:t>、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自費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西藥品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OTC)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、中草藥、保健食品等資訊並運用雲端藥歷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完整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藥歷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檔案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評估是否有藥物治療問題。</a:t>
            </a:r>
          </a:p>
        </p:txBody>
      </p:sp>
      <p:sp>
        <p:nvSpPr>
          <p:cNvPr id="30" name="TextBox 182"/>
          <p:cNvSpPr txBox="1"/>
          <p:nvPr/>
        </p:nvSpPr>
        <p:spPr>
          <a:xfrm>
            <a:off x="634381" y="1740207"/>
            <a:ext cx="545284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zh-CN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2</a:t>
            </a:r>
            <a:endParaRPr lang="zh-CN" altLang="en-US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50004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gray">
          <a:xfrm>
            <a:off x="1259632" y="1484324"/>
            <a:ext cx="6912768" cy="468098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gray">
          <a:xfrm>
            <a:off x="1674018" y="189501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2" name="Picture 3" descr="RY_circl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2" y="1309700"/>
            <a:ext cx="1398123" cy="1399220"/>
          </a:xfrm>
          <a:prstGeom prst="rect">
            <a:avLst/>
          </a:prstGeom>
          <a:noFill/>
        </p:spPr>
      </p:pic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693008" y="428604"/>
            <a:ext cx="8229600" cy="9271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4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計畫</a:t>
            </a:r>
            <a:r>
              <a:rPr lang="zh-TW" altLang="en-US" sz="44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目的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1902618" y="2089771"/>
            <a:ext cx="58852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藉由病人目前完整用藥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檔案，執行重複用藥、藥品交互作用及不適當用藥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en-US" altLang="zh-TW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判斷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性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服務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與提供用藥指導衛教進階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諮詢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30" name="TextBox 182"/>
          <p:cNvSpPr txBox="1"/>
          <p:nvPr/>
        </p:nvSpPr>
        <p:spPr>
          <a:xfrm>
            <a:off x="634381" y="1740207"/>
            <a:ext cx="545284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zh-TW" sz="3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3</a:t>
            </a:r>
            <a:endParaRPr lang="zh-CN" altLang="en-US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35292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4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藥劑師">
  <a:themeElements>
    <a:clrScheme name="格線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藥劑師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藥劑師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5003</TotalTime>
  <Words>862</Words>
  <Application>Microsoft Office PowerPoint</Application>
  <PresentationFormat>如螢幕大小 (4:3)</PresentationFormat>
  <Paragraphs>143</Paragraphs>
  <Slides>26</Slides>
  <Notes>15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藥劑師</vt:lpstr>
      <vt:lpstr>107年度社區藥局運用健保醫療資訊 雲端查詢系統輔助藥事照護計畫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社區藥局藥師參與計畫需知</vt:lpstr>
      <vt:lpstr>            用藥整合服務簡介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費用給付與重要時程</vt:lpstr>
      <vt:lpstr>簡報結束  QA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104年 藥事人員戒菸衛教師訓練計畫 </dc:title>
  <dc:creator>user</dc:creator>
  <cp:lastModifiedBy>藥師公會</cp:lastModifiedBy>
  <cp:revision>297</cp:revision>
  <cp:lastPrinted>2017-03-09T02:32:07Z</cp:lastPrinted>
  <dcterms:created xsi:type="dcterms:W3CDTF">2014-11-12T01:40:09Z</dcterms:created>
  <dcterms:modified xsi:type="dcterms:W3CDTF">2018-08-22T07:09:33Z</dcterms:modified>
</cp:coreProperties>
</file>